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265" r:id="rId3"/>
    <p:sldId id="281" r:id="rId4"/>
    <p:sldId id="282" r:id="rId5"/>
    <p:sldId id="260" r:id="rId6"/>
    <p:sldId id="261" r:id="rId7"/>
    <p:sldId id="262" r:id="rId8"/>
    <p:sldId id="263" r:id="rId9"/>
    <p:sldId id="266" r:id="rId10"/>
    <p:sldId id="267" r:id="rId11"/>
    <p:sldId id="280" r:id="rId12"/>
    <p:sldId id="268" r:id="rId13"/>
    <p:sldId id="269" r:id="rId14"/>
    <p:sldId id="279" r:id="rId15"/>
    <p:sldId id="258" r:id="rId16"/>
    <p:sldId id="270" r:id="rId17"/>
    <p:sldId id="271" r:id="rId18"/>
    <p:sldId id="272" r:id="rId19"/>
    <p:sldId id="273" r:id="rId20"/>
    <p:sldId id="274" r:id="rId21"/>
    <p:sldId id="275" r:id="rId22"/>
    <p:sldId id="284" r:id="rId23"/>
    <p:sldId id="285" r:id="rId24"/>
    <p:sldId id="287" r:id="rId25"/>
    <p:sldId id="288" r:id="rId26"/>
    <p:sldId id="289" r:id="rId27"/>
    <p:sldId id="290" r:id="rId28"/>
    <p:sldId id="291" r:id="rId29"/>
    <p:sldId id="292" r:id="rId30"/>
    <p:sldId id="293" r:id="rId31"/>
    <p:sldId id="294" r:id="rId32"/>
    <p:sldId id="295" r:id="rId33"/>
    <p:sldId id="296" r:id="rId34"/>
    <p:sldId id="297" r:id="rId35"/>
    <p:sldId id="300" r:id="rId36"/>
    <p:sldId id="298" r:id="rId37"/>
    <p:sldId id="302" r:id="rId38"/>
    <p:sldId id="304" r:id="rId39"/>
    <p:sldId id="303" r:id="rId40"/>
    <p:sldId id="305" r:id="rId41"/>
    <p:sldId id="306" r:id="rId42"/>
    <p:sldId id="307" r:id="rId43"/>
    <p:sldId id="308" r:id="rId44"/>
    <p:sldId id="309" r:id="rId45"/>
    <p:sldId id="310" r:id="rId46"/>
    <p:sldId id="312" r:id="rId47"/>
    <p:sldId id="311"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1" r:id="rId76"/>
    <p:sldId id="340" r:id="rId77"/>
    <p:sldId id="342" r:id="rId78"/>
    <p:sldId id="343" r:id="rId79"/>
    <p:sldId id="345" r:id="rId80"/>
    <p:sldId id="344" r:id="rId81"/>
    <p:sldId id="346" r:id="rId82"/>
    <p:sldId id="347" r:id="rId83"/>
    <p:sldId id="348" r:id="rId84"/>
    <p:sldId id="349" r:id="rId85"/>
    <p:sldId id="350" r:id="rId86"/>
    <p:sldId id="351" r:id="rId87"/>
    <p:sldId id="352" r:id="rId88"/>
    <p:sldId id="353" r:id="rId89"/>
    <p:sldId id="354" r:id="rId90"/>
    <p:sldId id="373"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4" r:id="rId110"/>
    <p:sldId id="375" r:id="rId111"/>
    <p:sldId id="278" r:id="rId112"/>
    <p:sldId id="376" r:id="rId113"/>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Tumiri Huanca" initials="ATH" lastIdx="1" clrIdx="0">
    <p:extLst>
      <p:ext uri="{19B8F6BF-5375-455C-9EA6-DF929625EA0E}">
        <p15:presenceInfo xmlns:p15="http://schemas.microsoft.com/office/powerpoint/2012/main" userId="S::Alex.Tumiri@jala.university::e96a457a-2fba-48c0-b4ff-823a42194f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3CED"/>
    <a:srgbClr val="EE6DFF"/>
    <a:srgbClr val="E10DFF"/>
    <a:srgbClr val="009A90"/>
    <a:srgbClr val="161C22"/>
    <a:srgbClr val="EB9734"/>
    <a:srgbClr val="009B90"/>
    <a:srgbClr val="8A14EC"/>
    <a:srgbClr val="0066FF"/>
    <a:srgbClr val="221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1" autoAdjust="0"/>
    <p:restoredTop sz="95658" autoAdjust="0"/>
  </p:normalViewPr>
  <p:slideViewPr>
    <p:cSldViewPr snapToGrid="0">
      <p:cViewPr varScale="1">
        <p:scale>
          <a:sx n="68" d="100"/>
          <a:sy n="68"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5AC1C-3879-49AC-930D-5E36BA111EA3}" type="datetimeFigureOut">
              <a:rPr lang="es-ES" smtClean="0"/>
              <a:t>07/06/2024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6191E-8834-4291-991B-ECA9E7F2FC25}" type="slidenum">
              <a:rPr lang="es-ES" smtClean="0"/>
              <a:t>‹Nº›</a:t>
            </a:fld>
            <a:endParaRPr lang="es-ES"/>
          </a:p>
        </p:txBody>
      </p:sp>
    </p:spTree>
    <p:extLst>
      <p:ext uri="{BB962C8B-B14F-4D97-AF65-F5344CB8AC3E}">
        <p14:creationId xmlns:p14="http://schemas.microsoft.com/office/powerpoint/2010/main" val="231095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49</a:t>
            </a:fld>
            <a:endParaRPr lang="es-ES"/>
          </a:p>
        </p:txBody>
      </p:sp>
    </p:spTree>
    <p:extLst>
      <p:ext uri="{BB962C8B-B14F-4D97-AF65-F5344CB8AC3E}">
        <p14:creationId xmlns:p14="http://schemas.microsoft.com/office/powerpoint/2010/main" val="2929524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58</a:t>
            </a:fld>
            <a:endParaRPr lang="es-ES"/>
          </a:p>
        </p:txBody>
      </p:sp>
    </p:spTree>
    <p:extLst>
      <p:ext uri="{BB962C8B-B14F-4D97-AF65-F5344CB8AC3E}">
        <p14:creationId xmlns:p14="http://schemas.microsoft.com/office/powerpoint/2010/main" val="366347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59</a:t>
            </a:fld>
            <a:endParaRPr lang="es-ES"/>
          </a:p>
        </p:txBody>
      </p:sp>
    </p:spTree>
    <p:extLst>
      <p:ext uri="{BB962C8B-B14F-4D97-AF65-F5344CB8AC3E}">
        <p14:creationId xmlns:p14="http://schemas.microsoft.com/office/powerpoint/2010/main" val="1324225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60</a:t>
            </a:fld>
            <a:endParaRPr lang="es-ES"/>
          </a:p>
        </p:txBody>
      </p:sp>
    </p:spTree>
    <p:extLst>
      <p:ext uri="{BB962C8B-B14F-4D97-AF65-F5344CB8AC3E}">
        <p14:creationId xmlns:p14="http://schemas.microsoft.com/office/powerpoint/2010/main" val="2902304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61</a:t>
            </a:fld>
            <a:endParaRPr lang="es-ES"/>
          </a:p>
        </p:txBody>
      </p:sp>
    </p:spTree>
    <p:extLst>
      <p:ext uri="{BB962C8B-B14F-4D97-AF65-F5344CB8AC3E}">
        <p14:creationId xmlns:p14="http://schemas.microsoft.com/office/powerpoint/2010/main" val="197650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62</a:t>
            </a:fld>
            <a:endParaRPr lang="es-ES"/>
          </a:p>
        </p:txBody>
      </p:sp>
    </p:spTree>
    <p:extLst>
      <p:ext uri="{BB962C8B-B14F-4D97-AF65-F5344CB8AC3E}">
        <p14:creationId xmlns:p14="http://schemas.microsoft.com/office/powerpoint/2010/main" val="1090515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63</a:t>
            </a:fld>
            <a:endParaRPr lang="es-ES"/>
          </a:p>
        </p:txBody>
      </p:sp>
    </p:spTree>
    <p:extLst>
      <p:ext uri="{BB962C8B-B14F-4D97-AF65-F5344CB8AC3E}">
        <p14:creationId xmlns:p14="http://schemas.microsoft.com/office/powerpoint/2010/main" val="72230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64</a:t>
            </a:fld>
            <a:endParaRPr lang="es-ES"/>
          </a:p>
        </p:txBody>
      </p:sp>
    </p:spTree>
    <p:extLst>
      <p:ext uri="{BB962C8B-B14F-4D97-AF65-F5344CB8AC3E}">
        <p14:creationId xmlns:p14="http://schemas.microsoft.com/office/powerpoint/2010/main" val="154273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65</a:t>
            </a:fld>
            <a:endParaRPr lang="es-ES"/>
          </a:p>
        </p:txBody>
      </p:sp>
    </p:spTree>
    <p:extLst>
      <p:ext uri="{BB962C8B-B14F-4D97-AF65-F5344CB8AC3E}">
        <p14:creationId xmlns:p14="http://schemas.microsoft.com/office/powerpoint/2010/main" val="389484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66</a:t>
            </a:fld>
            <a:endParaRPr lang="es-ES"/>
          </a:p>
        </p:txBody>
      </p:sp>
    </p:spTree>
    <p:extLst>
      <p:ext uri="{BB962C8B-B14F-4D97-AF65-F5344CB8AC3E}">
        <p14:creationId xmlns:p14="http://schemas.microsoft.com/office/powerpoint/2010/main" val="1520613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67</a:t>
            </a:fld>
            <a:endParaRPr lang="es-ES"/>
          </a:p>
        </p:txBody>
      </p:sp>
    </p:spTree>
    <p:extLst>
      <p:ext uri="{BB962C8B-B14F-4D97-AF65-F5344CB8AC3E}">
        <p14:creationId xmlns:p14="http://schemas.microsoft.com/office/powerpoint/2010/main" val="328629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50</a:t>
            </a:fld>
            <a:endParaRPr lang="es-ES"/>
          </a:p>
        </p:txBody>
      </p:sp>
    </p:spTree>
    <p:extLst>
      <p:ext uri="{BB962C8B-B14F-4D97-AF65-F5344CB8AC3E}">
        <p14:creationId xmlns:p14="http://schemas.microsoft.com/office/powerpoint/2010/main" val="310538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68</a:t>
            </a:fld>
            <a:endParaRPr lang="es-ES"/>
          </a:p>
        </p:txBody>
      </p:sp>
    </p:spTree>
    <p:extLst>
      <p:ext uri="{BB962C8B-B14F-4D97-AF65-F5344CB8AC3E}">
        <p14:creationId xmlns:p14="http://schemas.microsoft.com/office/powerpoint/2010/main" val="3738738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69</a:t>
            </a:fld>
            <a:endParaRPr lang="es-ES"/>
          </a:p>
        </p:txBody>
      </p:sp>
    </p:spTree>
    <p:extLst>
      <p:ext uri="{BB962C8B-B14F-4D97-AF65-F5344CB8AC3E}">
        <p14:creationId xmlns:p14="http://schemas.microsoft.com/office/powerpoint/2010/main" val="366469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70</a:t>
            </a:fld>
            <a:endParaRPr lang="es-ES"/>
          </a:p>
        </p:txBody>
      </p:sp>
    </p:spTree>
    <p:extLst>
      <p:ext uri="{BB962C8B-B14F-4D97-AF65-F5344CB8AC3E}">
        <p14:creationId xmlns:p14="http://schemas.microsoft.com/office/powerpoint/2010/main" val="1587105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71</a:t>
            </a:fld>
            <a:endParaRPr lang="es-ES"/>
          </a:p>
        </p:txBody>
      </p:sp>
    </p:spTree>
    <p:extLst>
      <p:ext uri="{BB962C8B-B14F-4D97-AF65-F5344CB8AC3E}">
        <p14:creationId xmlns:p14="http://schemas.microsoft.com/office/powerpoint/2010/main" val="334259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72</a:t>
            </a:fld>
            <a:endParaRPr lang="es-ES"/>
          </a:p>
        </p:txBody>
      </p:sp>
    </p:spTree>
    <p:extLst>
      <p:ext uri="{BB962C8B-B14F-4D97-AF65-F5344CB8AC3E}">
        <p14:creationId xmlns:p14="http://schemas.microsoft.com/office/powerpoint/2010/main" val="210376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73</a:t>
            </a:fld>
            <a:endParaRPr lang="es-ES"/>
          </a:p>
        </p:txBody>
      </p:sp>
    </p:spTree>
    <p:extLst>
      <p:ext uri="{BB962C8B-B14F-4D97-AF65-F5344CB8AC3E}">
        <p14:creationId xmlns:p14="http://schemas.microsoft.com/office/powerpoint/2010/main" val="2086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51</a:t>
            </a:fld>
            <a:endParaRPr lang="es-ES"/>
          </a:p>
        </p:txBody>
      </p:sp>
    </p:spTree>
    <p:extLst>
      <p:ext uri="{BB962C8B-B14F-4D97-AF65-F5344CB8AC3E}">
        <p14:creationId xmlns:p14="http://schemas.microsoft.com/office/powerpoint/2010/main" val="22251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52</a:t>
            </a:fld>
            <a:endParaRPr lang="es-ES"/>
          </a:p>
        </p:txBody>
      </p:sp>
    </p:spTree>
    <p:extLst>
      <p:ext uri="{BB962C8B-B14F-4D97-AF65-F5344CB8AC3E}">
        <p14:creationId xmlns:p14="http://schemas.microsoft.com/office/powerpoint/2010/main" val="3460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53</a:t>
            </a:fld>
            <a:endParaRPr lang="es-ES"/>
          </a:p>
        </p:txBody>
      </p:sp>
    </p:spTree>
    <p:extLst>
      <p:ext uri="{BB962C8B-B14F-4D97-AF65-F5344CB8AC3E}">
        <p14:creationId xmlns:p14="http://schemas.microsoft.com/office/powerpoint/2010/main" val="413219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54</a:t>
            </a:fld>
            <a:endParaRPr lang="es-ES"/>
          </a:p>
        </p:txBody>
      </p:sp>
    </p:spTree>
    <p:extLst>
      <p:ext uri="{BB962C8B-B14F-4D97-AF65-F5344CB8AC3E}">
        <p14:creationId xmlns:p14="http://schemas.microsoft.com/office/powerpoint/2010/main" val="400986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55</a:t>
            </a:fld>
            <a:endParaRPr lang="es-ES"/>
          </a:p>
        </p:txBody>
      </p:sp>
    </p:spTree>
    <p:extLst>
      <p:ext uri="{BB962C8B-B14F-4D97-AF65-F5344CB8AC3E}">
        <p14:creationId xmlns:p14="http://schemas.microsoft.com/office/powerpoint/2010/main" val="20162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56</a:t>
            </a:fld>
            <a:endParaRPr lang="es-ES"/>
          </a:p>
        </p:txBody>
      </p:sp>
    </p:spTree>
    <p:extLst>
      <p:ext uri="{BB962C8B-B14F-4D97-AF65-F5344CB8AC3E}">
        <p14:creationId xmlns:p14="http://schemas.microsoft.com/office/powerpoint/2010/main" val="2425731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57</a:t>
            </a:fld>
            <a:endParaRPr lang="es-ES"/>
          </a:p>
        </p:txBody>
      </p:sp>
    </p:spTree>
    <p:extLst>
      <p:ext uri="{BB962C8B-B14F-4D97-AF65-F5344CB8AC3E}">
        <p14:creationId xmlns:p14="http://schemas.microsoft.com/office/powerpoint/2010/main" val="422909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61A9E-F2B7-4B22-BCEF-5965F47B0A7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B2D40A4C-F1D8-4625-BEFD-15BCBD621A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3287F56A-0B70-401D-A234-FD4E028A8A47}"/>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5" name="Marcador de pie de página 4">
            <a:extLst>
              <a:ext uri="{FF2B5EF4-FFF2-40B4-BE49-F238E27FC236}">
                <a16:creationId xmlns:a16="http://schemas.microsoft.com/office/drawing/2014/main" id="{CC67B711-006D-4D11-BC80-815D23C76131}"/>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0A68ED-1416-44F7-8BE8-F6D9BB1BF54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80275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0BDA9-71E8-4966-A7F5-2F3E0B8594B2}"/>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1DA54116-6249-4F4F-9461-B1A2F2485EB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3199AD11-A3BD-42F8-AF42-FE4BA692D672}"/>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5" name="Marcador de pie de página 4">
            <a:extLst>
              <a:ext uri="{FF2B5EF4-FFF2-40B4-BE49-F238E27FC236}">
                <a16:creationId xmlns:a16="http://schemas.microsoft.com/office/drawing/2014/main" id="{8F1B7F53-6945-429D-AB9E-3CB5C44CF8EB}"/>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2CD8F8-69FD-40BB-BAB7-584AD678D3BB}"/>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5843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A309E2E-6CF4-4408-B946-DBAD33AB2DE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2842794F-8FD3-4B82-B354-773615808C2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D9557745-BB9A-4929-93C5-6DD0DBCBD2FA}"/>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5" name="Marcador de pie de página 4">
            <a:extLst>
              <a:ext uri="{FF2B5EF4-FFF2-40B4-BE49-F238E27FC236}">
                <a16:creationId xmlns:a16="http://schemas.microsoft.com/office/drawing/2014/main" id="{B579C96E-E864-409F-B052-2C12F508D717}"/>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BAEB336E-390C-4679-8406-5B8D4647B93C}"/>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37614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2304B-18F4-4086-9145-123CE397B153}"/>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73530B4-7907-4911-8AD1-ADBE8532FC9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E149BE3D-8E11-47A5-9BEB-D074E08280F6}"/>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5" name="Marcador de pie de página 4">
            <a:extLst>
              <a:ext uri="{FF2B5EF4-FFF2-40B4-BE49-F238E27FC236}">
                <a16:creationId xmlns:a16="http://schemas.microsoft.com/office/drawing/2014/main" id="{2ADB8D73-FBA2-4E8F-875B-3ADF70DA4B33}"/>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526CB01C-2854-498E-AC3E-43526F4EFD0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95245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A1486-107B-43DC-A4C6-5FDF181B74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BAD40B3D-6640-45AC-82CE-717033FEA4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2E22C3C-9C96-4181-9BA9-BE9FFA26FD68}"/>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5" name="Marcador de pie de página 4">
            <a:extLst>
              <a:ext uri="{FF2B5EF4-FFF2-40B4-BE49-F238E27FC236}">
                <a16:creationId xmlns:a16="http://schemas.microsoft.com/office/drawing/2014/main" id="{205CB674-D5CA-4049-AA3A-882677256CDE}"/>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980B4DA5-A3E5-4A48-9C74-3CFFC746CBF6}"/>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9116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D4E6B-E2EB-4715-BA36-3B5D072AD11C}"/>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AEFC719-ACFE-432E-B008-2DFDDE61C21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0E853F9F-E4FF-48F4-A51C-E1A54A9828B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CCEDFECE-3720-4483-A904-BD170F892D6C}"/>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6" name="Marcador de pie de página 5">
            <a:extLst>
              <a:ext uri="{FF2B5EF4-FFF2-40B4-BE49-F238E27FC236}">
                <a16:creationId xmlns:a16="http://schemas.microsoft.com/office/drawing/2014/main" id="{FAAE4FA7-2094-44DA-BD97-5E4D76C09553}"/>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7E33C311-EDC0-42B2-BE3E-975E5D2E16A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63743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032D4-CE4B-44B2-A119-47EC57D8607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3073C8CF-1542-4FE9-A8A4-94A8A3D6E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618687E-DC4D-42DD-BEB6-CE14B1108A8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0D0DE2CF-9C2B-4A37-9EBE-1288B87EF3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C6645A-FB09-46D7-B278-1C949CE8C5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09670E2D-BDC5-4A51-A62D-ECE182C9A145}"/>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8" name="Marcador de pie de página 7">
            <a:extLst>
              <a:ext uri="{FF2B5EF4-FFF2-40B4-BE49-F238E27FC236}">
                <a16:creationId xmlns:a16="http://schemas.microsoft.com/office/drawing/2014/main" id="{D702D1E7-C95C-447A-8D62-012B861BD36A}"/>
              </a:ext>
            </a:extLst>
          </p:cNvPr>
          <p:cNvSpPr>
            <a:spLocks noGrp="1"/>
          </p:cNvSpPr>
          <p:nvPr>
            <p:ph type="ftr" sz="quarter" idx="11"/>
          </p:nvPr>
        </p:nvSpPr>
        <p:spPr/>
        <p:txBody>
          <a:bodyPr/>
          <a:lstStyle/>
          <a:p>
            <a:endParaRPr lang="es-BO"/>
          </a:p>
        </p:txBody>
      </p:sp>
      <p:sp>
        <p:nvSpPr>
          <p:cNvPr id="9" name="Marcador de número de diapositiva 8">
            <a:extLst>
              <a:ext uri="{FF2B5EF4-FFF2-40B4-BE49-F238E27FC236}">
                <a16:creationId xmlns:a16="http://schemas.microsoft.com/office/drawing/2014/main" id="{D1FE0391-A4E3-4AF3-BA3C-E3AE4C27FCE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19627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11865-5F2F-4C6E-9FFC-89CF40E95A59}"/>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8E54234B-7D65-4D6B-A052-A15D37F5F17A}"/>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4" name="Marcador de pie de página 3">
            <a:extLst>
              <a:ext uri="{FF2B5EF4-FFF2-40B4-BE49-F238E27FC236}">
                <a16:creationId xmlns:a16="http://schemas.microsoft.com/office/drawing/2014/main" id="{3833D0A9-2558-4F55-A35F-7EBCB54B742B}"/>
              </a:ext>
            </a:extLst>
          </p:cNvPr>
          <p:cNvSpPr>
            <a:spLocks noGrp="1"/>
          </p:cNvSpPr>
          <p:nvPr>
            <p:ph type="ftr" sz="quarter" idx="11"/>
          </p:nvPr>
        </p:nvSpPr>
        <p:spPr/>
        <p:txBody>
          <a:bodyPr/>
          <a:lstStyle/>
          <a:p>
            <a:endParaRPr lang="es-BO"/>
          </a:p>
        </p:txBody>
      </p:sp>
      <p:sp>
        <p:nvSpPr>
          <p:cNvPr id="5" name="Marcador de número de diapositiva 4">
            <a:extLst>
              <a:ext uri="{FF2B5EF4-FFF2-40B4-BE49-F238E27FC236}">
                <a16:creationId xmlns:a16="http://schemas.microsoft.com/office/drawing/2014/main" id="{A0E5FC22-C161-4271-B5F0-2D29AD5EC3E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76541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6A508C3-B500-494B-836C-461E5000D294}"/>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3" name="Marcador de pie de página 2">
            <a:extLst>
              <a:ext uri="{FF2B5EF4-FFF2-40B4-BE49-F238E27FC236}">
                <a16:creationId xmlns:a16="http://schemas.microsoft.com/office/drawing/2014/main" id="{4BBD80DB-A501-45AE-9454-0D26240A2655}"/>
              </a:ext>
            </a:extLst>
          </p:cNvPr>
          <p:cNvSpPr>
            <a:spLocks noGrp="1"/>
          </p:cNvSpPr>
          <p:nvPr>
            <p:ph type="ftr" sz="quarter" idx="11"/>
          </p:nvPr>
        </p:nvSpPr>
        <p:spPr/>
        <p:txBody>
          <a:bodyPr/>
          <a:lstStyle/>
          <a:p>
            <a:endParaRPr lang="es-BO"/>
          </a:p>
        </p:txBody>
      </p:sp>
      <p:sp>
        <p:nvSpPr>
          <p:cNvPr id="4" name="Marcador de número de diapositiva 3">
            <a:extLst>
              <a:ext uri="{FF2B5EF4-FFF2-40B4-BE49-F238E27FC236}">
                <a16:creationId xmlns:a16="http://schemas.microsoft.com/office/drawing/2014/main" id="{C727F5C5-4B71-4CA6-BDEB-E99160AC0F7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73559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464C5D-5B21-43A9-9FD5-C2C403C1FB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4F316789-4214-46E8-B00E-0642EDAEC4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0883A02C-B852-4397-9E54-DD5797C8E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60435F-720B-4B3C-899B-7A4B40B5A822}"/>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6" name="Marcador de pie de página 5">
            <a:extLst>
              <a:ext uri="{FF2B5EF4-FFF2-40B4-BE49-F238E27FC236}">
                <a16:creationId xmlns:a16="http://schemas.microsoft.com/office/drawing/2014/main" id="{C62FE2A2-6113-4406-AD64-C09DBFC88B57}"/>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49D0EC46-2463-4F6B-A16A-74DB2E87BA4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68177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1A18-7502-4E47-A977-3A90E015FB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686C0384-8E3E-49EB-917E-E0663FD71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073473E8-0556-47E0-98ED-46C3256C4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A8648D8-9A1C-4F87-AA05-BA1C8AA9A7DB}"/>
              </a:ext>
            </a:extLst>
          </p:cNvPr>
          <p:cNvSpPr>
            <a:spLocks noGrp="1"/>
          </p:cNvSpPr>
          <p:nvPr>
            <p:ph type="dt" sz="half" idx="10"/>
          </p:nvPr>
        </p:nvSpPr>
        <p:spPr/>
        <p:txBody>
          <a:bodyPr/>
          <a:lstStyle/>
          <a:p>
            <a:fld id="{353ECDC7-B053-49E7-A4E4-B30D314B072F}" type="datetimeFigureOut">
              <a:rPr lang="es-BO" smtClean="0"/>
              <a:t>7/6/2024</a:t>
            </a:fld>
            <a:endParaRPr lang="es-BO"/>
          </a:p>
        </p:txBody>
      </p:sp>
      <p:sp>
        <p:nvSpPr>
          <p:cNvPr id="6" name="Marcador de pie de página 5">
            <a:extLst>
              <a:ext uri="{FF2B5EF4-FFF2-40B4-BE49-F238E27FC236}">
                <a16:creationId xmlns:a16="http://schemas.microsoft.com/office/drawing/2014/main" id="{4CF25CDB-4B89-496C-BDD7-D6CAE262D424}"/>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2D400ACF-7372-498D-B5D7-69AD9DBD0BC0}"/>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44363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73000">
              <a:schemeClr val="accent1">
                <a:lumMod val="50000"/>
              </a:schemeClr>
            </a:gs>
          </a:gsLst>
          <a:lin ang="13500000" scaled="0"/>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1FC2C1-A099-4830-9191-3C7496C12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F18E0167-E80D-4B66-AE71-86A642C349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10E22279-9BE4-433B-AF78-CB4D38C9A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ECDC7-B053-49E7-A4E4-B30D314B072F}" type="datetimeFigureOut">
              <a:rPr lang="es-BO" smtClean="0"/>
              <a:t>7/6/2024</a:t>
            </a:fld>
            <a:endParaRPr lang="es-BO"/>
          </a:p>
        </p:txBody>
      </p:sp>
      <p:sp>
        <p:nvSpPr>
          <p:cNvPr id="5" name="Marcador de pie de página 4">
            <a:extLst>
              <a:ext uri="{FF2B5EF4-FFF2-40B4-BE49-F238E27FC236}">
                <a16:creationId xmlns:a16="http://schemas.microsoft.com/office/drawing/2014/main" id="{3231A8EB-F923-47DB-AD2F-F0FEA5CFA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a:extLst>
              <a:ext uri="{FF2B5EF4-FFF2-40B4-BE49-F238E27FC236}">
                <a16:creationId xmlns:a16="http://schemas.microsoft.com/office/drawing/2014/main" id="{F7BCDE19-DE08-4434-8BFE-598E1D0FD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6C5049-46AC-4F67-B6D1-706507E7B53E}" type="slidenum">
              <a:rPr lang="es-BO" smtClean="0"/>
              <a:t>‹Nº›</a:t>
            </a:fld>
            <a:endParaRPr lang="es-BO"/>
          </a:p>
        </p:txBody>
      </p:sp>
    </p:spTree>
    <p:extLst>
      <p:ext uri="{BB962C8B-B14F-4D97-AF65-F5344CB8AC3E}">
        <p14:creationId xmlns:p14="http://schemas.microsoft.com/office/powerpoint/2010/main" val="2020148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upo 57">
            <a:extLst>
              <a:ext uri="{FF2B5EF4-FFF2-40B4-BE49-F238E27FC236}">
                <a16:creationId xmlns:a16="http://schemas.microsoft.com/office/drawing/2014/main" id="{9F014DF2-210D-46A0-B4D3-F1E54F997997}"/>
              </a:ext>
            </a:extLst>
          </p:cNvPr>
          <p:cNvGrpSpPr/>
          <p:nvPr/>
        </p:nvGrpSpPr>
        <p:grpSpPr>
          <a:xfrm>
            <a:off x="4359245" y="2699236"/>
            <a:ext cx="8874155" cy="4476264"/>
            <a:chOff x="545157" y="784785"/>
            <a:chExt cx="6120000" cy="3240000"/>
          </a:xfrm>
          <a:solidFill>
            <a:schemeClr val="bg1">
              <a:alpha val="22000"/>
            </a:schemeClr>
          </a:solidFill>
          <a:scene3d>
            <a:camera prst="isometricTopUp"/>
            <a:lightRig rig="threePt" dir="t"/>
          </a:scene3d>
        </p:grpSpPr>
        <p:sp>
          <p:nvSpPr>
            <p:cNvPr id="59" name="Rectángulo: esquinas redondeadas 58">
              <a:extLst>
                <a:ext uri="{FF2B5EF4-FFF2-40B4-BE49-F238E27FC236}">
                  <a16:creationId xmlns:a16="http://schemas.microsoft.com/office/drawing/2014/main" id="{DEA53F0A-EABE-4901-9074-60C914575BEF}"/>
                </a:ext>
              </a:extLst>
            </p:cNvPr>
            <p:cNvSpPr/>
            <p:nvPr/>
          </p:nvSpPr>
          <p:spPr>
            <a:xfrm>
              <a:off x="545157" y="784785"/>
              <a:ext cx="6120000" cy="324000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0" name="Rectángulo: esquinas redondeadas 59">
              <a:extLst>
                <a:ext uri="{FF2B5EF4-FFF2-40B4-BE49-F238E27FC236}">
                  <a16:creationId xmlns:a16="http://schemas.microsoft.com/office/drawing/2014/main" id="{5CAFF9DB-CD65-4EBF-BB29-286D5E631CF0}"/>
                </a:ext>
              </a:extLst>
            </p:cNvPr>
            <p:cNvSpPr/>
            <p:nvPr/>
          </p:nvSpPr>
          <p:spPr>
            <a:xfrm>
              <a:off x="2794001" y="1011520"/>
              <a:ext cx="822959"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61" name="Rectángulo: esquinas redondeadas 60">
              <a:extLst>
                <a:ext uri="{FF2B5EF4-FFF2-40B4-BE49-F238E27FC236}">
                  <a16:creationId xmlns:a16="http://schemas.microsoft.com/office/drawing/2014/main" id="{7F97B996-033E-481B-B8FF-FA6452C54D7E}"/>
                </a:ext>
              </a:extLst>
            </p:cNvPr>
            <p:cNvSpPr/>
            <p:nvPr/>
          </p:nvSpPr>
          <p:spPr>
            <a:xfrm>
              <a:off x="3698999" y="1011520"/>
              <a:ext cx="1157482"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2" name="Rectángulo: esquinas redondeadas 61">
              <a:extLst>
                <a:ext uri="{FF2B5EF4-FFF2-40B4-BE49-F238E27FC236}">
                  <a16:creationId xmlns:a16="http://schemas.microsoft.com/office/drawing/2014/main" id="{CDE6E5A8-EDB6-4A50-93C2-F2BDE2FB7C50}"/>
                </a:ext>
              </a:extLst>
            </p:cNvPr>
            <p:cNvSpPr/>
            <p:nvPr/>
          </p:nvSpPr>
          <p:spPr>
            <a:xfrm>
              <a:off x="2794001" y="2312985"/>
              <a:ext cx="2057167" cy="1537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63" name="Rectángulo: esquinas redondeadas 62">
              <a:extLst>
                <a:ext uri="{FF2B5EF4-FFF2-40B4-BE49-F238E27FC236}">
                  <a16:creationId xmlns:a16="http://schemas.microsoft.com/office/drawing/2014/main" id="{CD3DAB61-01BA-40ED-9A9A-9AE8A0A3D13D}"/>
                </a:ext>
              </a:extLst>
            </p:cNvPr>
            <p:cNvSpPr/>
            <p:nvPr/>
          </p:nvSpPr>
          <p:spPr>
            <a:xfrm>
              <a:off x="749963" y="959385"/>
              <a:ext cx="1962000" cy="289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4" name="Rectángulo: esquinas redondeadas 63">
              <a:extLst>
                <a:ext uri="{FF2B5EF4-FFF2-40B4-BE49-F238E27FC236}">
                  <a16:creationId xmlns:a16="http://schemas.microsoft.com/office/drawing/2014/main" id="{818E3C5C-2ABC-4AED-9663-71E0BB49D860}"/>
                </a:ext>
              </a:extLst>
            </p:cNvPr>
            <p:cNvSpPr/>
            <p:nvPr/>
          </p:nvSpPr>
          <p:spPr>
            <a:xfrm>
              <a:off x="6096000" y="1434600"/>
              <a:ext cx="244800" cy="19944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65" name="Gráfico 64" descr="Cerebro en la cabeza con relleno sólido">
              <a:extLst>
                <a:ext uri="{FF2B5EF4-FFF2-40B4-BE49-F238E27FC236}">
                  <a16:creationId xmlns:a16="http://schemas.microsoft.com/office/drawing/2014/main" id="{11A4B848-9EEA-405A-ACC1-FD962D0463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24968" y="1836263"/>
              <a:ext cx="1245322" cy="1245322"/>
            </a:xfrm>
            <a:prstGeom prst="rect">
              <a:avLst/>
            </a:prstGeom>
          </p:spPr>
        </p:pic>
        <p:pic>
          <p:nvPicPr>
            <p:cNvPr id="66" name="Gráfico 65" descr="Libros con relleno sólido">
              <a:extLst>
                <a:ext uri="{FF2B5EF4-FFF2-40B4-BE49-F238E27FC236}">
                  <a16:creationId xmlns:a16="http://schemas.microsoft.com/office/drawing/2014/main" id="{C82BFA99-BCC0-458A-97F0-D001D10874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831206" y="1223985"/>
              <a:ext cx="914400" cy="914400"/>
            </a:xfrm>
            <a:prstGeom prst="rect">
              <a:avLst/>
            </a:prstGeom>
          </p:spPr>
        </p:pic>
        <p:pic>
          <p:nvPicPr>
            <p:cNvPr id="67" name="Gráfico 66" descr="Engranaje único con relleno sólido">
              <a:extLst>
                <a:ext uri="{FF2B5EF4-FFF2-40B4-BE49-F238E27FC236}">
                  <a16:creationId xmlns:a16="http://schemas.microsoft.com/office/drawing/2014/main" id="{11BFE5A8-6E55-4933-A28D-4130BF0F52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2852273" y="1327977"/>
              <a:ext cx="706415" cy="706415"/>
            </a:xfrm>
            <a:prstGeom prst="rect">
              <a:avLst/>
            </a:prstGeom>
          </p:spPr>
        </p:pic>
        <p:pic>
          <p:nvPicPr>
            <p:cNvPr id="68" name="Gráfico 67" descr="Aula de clases con relleno sólido">
              <a:extLst>
                <a:ext uri="{FF2B5EF4-FFF2-40B4-BE49-F238E27FC236}">
                  <a16:creationId xmlns:a16="http://schemas.microsoft.com/office/drawing/2014/main" id="{9F4E420E-67F4-424B-998C-DCDDB79E8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3292039" y="2647032"/>
              <a:ext cx="914400" cy="914400"/>
            </a:xfrm>
            <a:prstGeom prst="rect">
              <a:avLst/>
            </a:prstGeom>
          </p:spPr>
        </p:pic>
        <p:sp>
          <p:nvSpPr>
            <p:cNvPr id="69" name="Rectángulo: esquinas redondeadas 68">
              <a:extLst>
                <a:ext uri="{FF2B5EF4-FFF2-40B4-BE49-F238E27FC236}">
                  <a16:creationId xmlns:a16="http://schemas.microsoft.com/office/drawing/2014/main" id="{D1007948-F0DB-44AE-BB12-6E333BF18283}"/>
                </a:ext>
              </a:extLst>
            </p:cNvPr>
            <p:cNvSpPr/>
            <p:nvPr/>
          </p:nvSpPr>
          <p:spPr>
            <a:xfrm>
              <a:off x="4989771" y="1063512"/>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70" name="Gráfico 69" descr="Calendario con relleno sólido">
              <a:extLst>
                <a:ext uri="{FF2B5EF4-FFF2-40B4-BE49-F238E27FC236}">
                  <a16:creationId xmlns:a16="http://schemas.microsoft.com/office/drawing/2014/main" id="{3E666FF0-ED10-4A28-90DA-E5B9C33E50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5058683" y="1180539"/>
              <a:ext cx="723283" cy="723283"/>
            </a:xfrm>
            <a:prstGeom prst="rect">
              <a:avLst/>
            </a:prstGeom>
          </p:spPr>
        </p:pic>
        <p:sp>
          <p:nvSpPr>
            <p:cNvPr id="71" name="Rectángulo: esquinas redondeadas 70">
              <a:extLst>
                <a:ext uri="{FF2B5EF4-FFF2-40B4-BE49-F238E27FC236}">
                  <a16:creationId xmlns:a16="http://schemas.microsoft.com/office/drawing/2014/main" id="{8A6E5BFF-8974-4DC7-BF0E-9F23885C72B5}"/>
                </a:ext>
              </a:extLst>
            </p:cNvPr>
            <p:cNvSpPr/>
            <p:nvPr/>
          </p:nvSpPr>
          <p:spPr>
            <a:xfrm>
              <a:off x="4995360" y="1998009"/>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72" name="Rectángulo: esquinas redondeadas 71">
              <a:extLst>
                <a:ext uri="{FF2B5EF4-FFF2-40B4-BE49-F238E27FC236}">
                  <a16:creationId xmlns:a16="http://schemas.microsoft.com/office/drawing/2014/main" id="{854635E8-D087-45AA-B5CC-EE05491860F5}"/>
                </a:ext>
              </a:extLst>
            </p:cNvPr>
            <p:cNvSpPr/>
            <p:nvPr/>
          </p:nvSpPr>
          <p:spPr>
            <a:xfrm>
              <a:off x="4968442" y="2952508"/>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73" name="Gráfico 72" descr="Gráfico de barras con tendencia bajista con relleno sólido">
              <a:extLst>
                <a:ext uri="{FF2B5EF4-FFF2-40B4-BE49-F238E27FC236}">
                  <a16:creationId xmlns:a16="http://schemas.microsoft.com/office/drawing/2014/main" id="{111ECC2A-3EE3-40A6-8FC0-A4E938AF14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5048207" y="2075105"/>
              <a:ext cx="706120" cy="706120"/>
            </a:xfrm>
            <a:prstGeom prst="rect">
              <a:avLst/>
            </a:prstGeom>
          </p:spPr>
        </p:pic>
        <p:pic>
          <p:nvPicPr>
            <p:cNvPr id="74" name="Gráfico 73" descr="Átomo con relleno sólido">
              <a:extLst>
                <a:ext uri="{FF2B5EF4-FFF2-40B4-BE49-F238E27FC236}">
                  <a16:creationId xmlns:a16="http://schemas.microsoft.com/office/drawing/2014/main" id="{828C7CE6-E389-4EA4-AD56-572EB108CF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5400000">
              <a:off x="5028085" y="3013479"/>
              <a:ext cx="705600" cy="705600"/>
            </a:xfrm>
            <a:prstGeom prst="rect">
              <a:avLst/>
            </a:prstGeom>
          </p:spPr>
        </p:pic>
      </p:grpSp>
      <p:grpSp>
        <p:nvGrpSpPr>
          <p:cNvPr id="48" name="Grupo 47">
            <a:extLst>
              <a:ext uri="{FF2B5EF4-FFF2-40B4-BE49-F238E27FC236}">
                <a16:creationId xmlns:a16="http://schemas.microsoft.com/office/drawing/2014/main" id="{8D07CCE6-D0B8-4554-9EFB-5ED27EA6960E}"/>
              </a:ext>
            </a:extLst>
          </p:cNvPr>
          <p:cNvGrpSpPr/>
          <p:nvPr/>
        </p:nvGrpSpPr>
        <p:grpSpPr>
          <a:xfrm>
            <a:off x="5526843" y="2735505"/>
            <a:ext cx="6120000" cy="3240000"/>
            <a:chOff x="5526843" y="2735505"/>
            <a:chExt cx="6120000" cy="3240000"/>
          </a:xfrm>
        </p:grpSpPr>
        <p:sp>
          <p:nvSpPr>
            <p:cNvPr id="4" name="Rectángulo: esquinas redondeadas 3">
              <a:extLst>
                <a:ext uri="{FF2B5EF4-FFF2-40B4-BE49-F238E27FC236}">
                  <a16:creationId xmlns:a16="http://schemas.microsoft.com/office/drawing/2014/main" id="{C76193F0-AE40-466C-90AB-FE8187F49DD0}"/>
                </a:ext>
              </a:extLst>
            </p:cNvPr>
            <p:cNvSpPr/>
            <p:nvPr/>
          </p:nvSpPr>
          <p:spPr>
            <a:xfrm>
              <a:off x="5526843" y="2735505"/>
              <a:ext cx="6120000" cy="3240000"/>
            </a:xfrm>
            <a:prstGeom prst="roundRect">
              <a:avLst/>
            </a:prstGeom>
            <a:solidFill>
              <a:schemeClr val="bg1"/>
            </a:solidFill>
            <a:ln>
              <a:solidFill>
                <a:schemeClr val="bg1"/>
              </a:solidFill>
            </a:ln>
            <a:scene3d>
              <a:camera prst="isometricTopUp"/>
              <a:lightRig rig="threePt" dir="t"/>
            </a:scene3d>
            <a:sp3d extrusionH="266700" prstMaterial="metal">
              <a:bevelT w="419100" h="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grpSp>
          <p:nvGrpSpPr>
            <p:cNvPr id="30" name="Grupo 29">
              <a:extLst>
                <a:ext uri="{FF2B5EF4-FFF2-40B4-BE49-F238E27FC236}">
                  <a16:creationId xmlns:a16="http://schemas.microsoft.com/office/drawing/2014/main" id="{ED3FE110-6912-460C-B883-C87B9B7675D3}"/>
                </a:ext>
              </a:extLst>
            </p:cNvPr>
            <p:cNvGrpSpPr/>
            <p:nvPr/>
          </p:nvGrpSpPr>
          <p:grpSpPr>
            <a:xfrm>
              <a:off x="5526843" y="2735505"/>
              <a:ext cx="6120000" cy="3240000"/>
              <a:chOff x="545157" y="784785"/>
              <a:chExt cx="6120000" cy="3240000"/>
            </a:xfrm>
            <a:scene3d>
              <a:camera prst="isometricTopUp"/>
              <a:lightRig rig="threePt" dir="t"/>
            </a:scene3d>
          </p:grpSpPr>
          <p:sp>
            <p:nvSpPr>
              <p:cNvPr id="5" name="Rectángulo: esquinas redondeadas 4">
                <a:extLst>
                  <a:ext uri="{FF2B5EF4-FFF2-40B4-BE49-F238E27FC236}">
                    <a16:creationId xmlns:a16="http://schemas.microsoft.com/office/drawing/2014/main" id="{D9726358-6ED9-4912-89E7-1A9517C6D91C}"/>
                  </a:ext>
                </a:extLst>
              </p:cNvPr>
              <p:cNvSpPr/>
              <p:nvPr/>
            </p:nvSpPr>
            <p:spPr>
              <a:xfrm>
                <a:off x="545157" y="784785"/>
                <a:ext cx="6120000" cy="3240000"/>
              </a:xfrm>
              <a:prstGeom prst="roundRect">
                <a:avLst/>
              </a:prstGeom>
              <a:gradFill>
                <a:gsLst>
                  <a:gs pos="0">
                    <a:schemeClr val="bg1"/>
                  </a:gs>
                  <a:gs pos="100000">
                    <a:schemeClr val="accent1">
                      <a:lumMod val="40000"/>
                      <a:lumOff val="60000"/>
                    </a:schemeClr>
                  </a:gs>
                </a:gsLst>
                <a:lin ang="60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 name="Rectángulo: esquinas redondeadas 5">
                <a:extLst>
                  <a:ext uri="{FF2B5EF4-FFF2-40B4-BE49-F238E27FC236}">
                    <a16:creationId xmlns:a16="http://schemas.microsoft.com/office/drawing/2014/main" id="{FD45E283-CAA8-4C81-9976-8DF967DB7A26}"/>
                  </a:ext>
                </a:extLst>
              </p:cNvPr>
              <p:cNvSpPr/>
              <p:nvPr/>
            </p:nvSpPr>
            <p:spPr>
              <a:xfrm>
                <a:off x="2794001" y="1011520"/>
                <a:ext cx="822959" cy="12636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7" name="Rectángulo: esquinas redondeadas 6">
                <a:extLst>
                  <a:ext uri="{FF2B5EF4-FFF2-40B4-BE49-F238E27FC236}">
                    <a16:creationId xmlns:a16="http://schemas.microsoft.com/office/drawing/2014/main" id="{35ABF9AC-9400-49D6-8DD5-5DAB9733CE30}"/>
                  </a:ext>
                </a:extLst>
              </p:cNvPr>
              <p:cNvSpPr/>
              <p:nvPr/>
            </p:nvSpPr>
            <p:spPr>
              <a:xfrm>
                <a:off x="3698999" y="1011520"/>
                <a:ext cx="1157482" cy="12636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8" name="Rectángulo: esquinas redondeadas 7">
                <a:extLst>
                  <a:ext uri="{FF2B5EF4-FFF2-40B4-BE49-F238E27FC236}">
                    <a16:creationId xmlns:a16="http://schemas.microsoft.com/office/drawing/2014/main" id="{98995879-B6C0-45C2-9E66-A72168B4A09F}"/>
                  </a:ext>
                </a:extLst>
              </p:cNvPr>
              <p:cNvSpPr/>
              <p:nvPr/>
            </p:nvSpPr>
            <p:spPr>
              <a:xfrm>
                <a:off x="2794001" y="2312985"/>
                <a:ext cx="2057167" cy="15372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9" name="Rectángulo: esquinas redondeadas 8">
                <a:extLst>
                  <a:ext uri="{FF2B5EF4-FFF2-40B4-BE49-F238E27FC236}">
                    <a16:creationId xmlns:a16="http://schemas.microsoft.com/office/drawing/2014/main" id="{D59A9ABB-33DA-4F44-AA0C-7E931728FB51}"/>
                  </a:ext>
                </a:extLst>
              </p:cNvPr>
              <p:cNvSpPr/>
              <p:nvPr/>
            </p:nvSpPr>
            <p:spPr>
              <a:xfrm>
                <a:off x="749963" y="959385"/>
                <a:ext cx="1962000" cy="2890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0" name="Rectángulo: esquinas redondeadas 9">
                <a:extLst>
                  <a:ext uri="{FF2B5EF4-FFF2-40B4-BE49-F238E27FC236}">
                    <a16:creationId xmlns:a16="http://schemas.microsoft.com/office/drawing/2014/main" id="{BF7E7651-33D6-4020-82BB-DC16D9089A02}"/>
                  </a:ext>
                </a:extLst>
              </p:cNvPr>
              <p:cNvSpPr/>
              <p:nvPr/>
            </p:nvSpPr>
            <p:spPr>
              <a:xfrm>
                <a:off x="6096000" y="1434600"/>
                <a:ext cx="244800" cy="19944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12" name="Gráfico 11" descr="Cerebro en la cabeza con relleno sólido">
                <a:extLst>
                  <a:ext uri="{FF2B5EF4-FFF2-40B4-BE49-F238E27FC236}">
                    <a16:creationId xmlns:a16="http://schemas.microsoft.com/office/drawing/2014/main" id="{BFCE5AAE-D90F-43EA-9ADD-BDC6D35E78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5400000">
                <a:off x="1124968" y="1836263"/>
                <a:ext cx="1245322" cy="1245322"/>
              </a:xfrm>
              <a:prstGeom prst="rect">
                <a:avLst/>
              </a:prstGeom>
            </p:spPr>
          </p:pic>
          <p:pic>
            <p:nvPicPr>
              <p:cNvPr id="16" name="Gráfico 15" descr="Libros con relleno sólido">
                <a:extLst>
                  <a:ext uri="{FF2B5EF4-FFF2-40B4-BE49-F238E27FC236}">
                    <a16:creationId xmlns:a16="http://schemas.microsoft.com/office/drawing/2014/main" id="{1DCC4045-A278-4A87-A228-6C3D68D4DC2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5400000">
                <a:off x="3831206" y="1223985"/>
                <a:ext cx="914400" cy="914400"/>
              </a:xfrm>
              <a:prstGeom prst="rect">
                <a:avLst/>
              </a:prstGeom>
            </p:spPr>
          </p:pic>
          <p:pic>
            <p:nvPicPr>
              <p:cNvPr id="18" name="Gráfico 17" descr="Engranaje único con relleno sólido">
                <a:extLst>
                  <a:ext uri="{FF2B5EF4-FFF2-40B4-BE49-F238E27FC236}">
                    <a16:creationId xmlns:a16="http://schemas.microsoft.com/office/drawing/2014/main" id="{C3BF9CFB-5621-4CBE-A082-61BF88725E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5400000">
                <a:off x="2852273" y="1327977"/>
                <a:ext cx="706415" cy="706415"/>
              </a:xfrm>
              <a:prstGeom prst="rect">
                <a:avLst/>
              </a:prstGeom>
            </p:spPr>
          </p:pic>
          <p:pic>
            <p:nvPicPr>
              <p:cNvPr id="26" name="Gráfico 25" descr="Aula de clases con relleno sólido">
                <a:extLst>
                  <a:ext uri="{FF2B5EF4-FFF2-40B4-BE49-F238E27FC236}">
                    <a16:creationId xmlns:a16="http://schemas.microsoft.com/office/drawing/2014/main" id="{BEA52016-796C-46E5-BC02-38029772BBE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5400000">
                <a:off x="3292039" y="2647032"/>
                <a:ext cx="914400" cy="914400"/>
              </a:xfrm>
              <a:prstGeom prst="rect">
                <a:avLst/>
              </a:prstGeom>
            </p:spPr>
          </p:pic>
          <p:sp>
            <p:nvSpPr>
              <p:cNvPr id="27" name="Rectángulo: esquinas redondeadas 26">
                <a:extLst>
                  <a:ext uri="{FF2B5EF4-FFF2-40B4-BE49-F238E27FC236}">
                    <a16:creationId xmlns:a16="http://schemas.microsoft.com/office/drawing/2014/main" id="{002E770F-83EF-4B02-BCA4-16B042321FC2}"/>
                  </a:ext>
                </a:extLst>
              </p:cNvPr>
              <p:cNvSpPr/>
              <p:nvPr/>
            </p:nvSpPr>
            <p:spPr>
              <a:xfrm>
                <a:off x="4989771" y="1063512"/>
                <a:ext cx="888240" cy="86031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24" name="Gráfico 23" descr="Calendario con relleno sólido">
                <a:extLst>
                  <a:ext uri="{FF2B5EF4-FFF2-40B4-BE49-F238E27FC236}">
                    <a16:creationId xmlns:a16="http://schemas.microsoft.com/office/drawing/2014/main" id="{903E2131-7784-429C-9484-A8FEEBE3B21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5400000">
                <a:off x="5058683" y="1180539"/>
                <a:ext cx="723283" cy="723283"/>
              </a:xfrm>
              <a:prstGeom prst="rect">
                <a:avLst/>
              </a:prstGeom>
            </p:spPr>
          </p:pic>
          <p:sp>
            <p:nvSpPr>
              <p:cNvPr id="28" name="Rectángulo: esquinas redondeadas 27">
                <a:extLst>
                  <a:ext uri="{FF2B5EF4-FFF2-40B4-BE49-F238E27FC236}">
                    <a16:creationId xmlns:a16="http://schemas.microsoft.com/office/drawing/2014/main" id="{F0F989B4-3236-4F66-8593-091CAA842422}"/>
                  </a:ext>
                </a:extLst>
              </p:cNvPr>
              <p:cNvSpPr/>
              <p:nvPr/>
            </p:nvSpPr>
            <p:spPr>
              <a:xfrm>
                <a:off x="4995360" y="1998009"/>
                <a:ext cx="888240" cy="86031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29" name="Rectángulo: esquinas redondeadas 28">
                <a:extLst>
                  <a:ext uri="{FF2B5EF4-FFF2-40B4-BE49-F238E27FC236}">
                    <a16:creationId xmlns:a16="http://schemas.microsoft.com/office/drawing/2014/main" id="{F9158223-711C-4731-9EA8-3572A980E16C}"/>
                  </a:ext>
                </a:extLst>
              </p:cNvPr>
              <p:cNvSpPr/>
              <p:nvPr/>
            </p:nvSpPr>
            <p:spPr>
              <a:xfrm>
                <a:off x="4968442" y="2952508"/>
                <a:ext cx="888240" cy="86031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20" name="Gráfico 19" descr="Gráfico de barras con tendencia bajista con relleno sólido">
                <a:extLst>
                  <a:ext uri="{FF2B5EF4-FFF2-40B4-BE49-F238E27FC236}">
                    <a16:creationId xmlns:a16="http://schemas.microsoft.com/office/drawing/2014/main" id="{52C0770D-EA6A-4F2B-8365-B1C7C255848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5400000">
                <a:off x="5048207" y="2075105"/>
                <a:ext cx="706120" cy="706120"/>
              </a:xfrm>
              <a:prstGeom prst="rect">
                <a:avLst/>
              </a:prstGeom>
            </p:spPr>
          </p:pic>
          <p:pic>
            <p:nvPicPr>
              <p:cNvPr id="22" name="Gráfico 21" descr="Átomo con relleno sólido">
                <a:extLst>
                  <a:ext uri="{FF2B5EF4-FFF2-40B4-BE49-F238E27FC236}">
                    <a16:creationId xmlns:a16="http://schemas.microsoft.com/office/drawing/2014/main" id="{DC6276A1-C76D-47B0-B8BA-61FBE20FF84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rot="5400000">
                <a:off x="5028085" y="3013479"/>
                <a:ext cx="705600" cy="705600"/>
              </a:xfrm>
              <a:prstGeom prst="rect">
                <a:avLst/>
              </a:prstGeom>
            </p:spPr>
          </p:pic>
        </p:grpSp>
      </p:grpSp>
      <p:grpSp>
        <p:nvGrpSpPr>
          <p:cNvPr id="49" name="Grupo 48">
            <a:extLst>
              <a:ext uri="{FF2B5EF4-FFF2-40B4-BE49-F238E27FC236}">
                <a16:creationId xmlns:a16="http://schemas.microsoft.com/office/drawing/2014/main" id="{E09BA8EB-E69A-4556-A1EB-336129F6D591}"/>
              </a:ext>
            </a:extLst>
          </p:cNvPr>
          <p:cNvGrpSpPr/>
          <p:nvPr/>
        </p:nvGrpSpPr>
        <p:grpSpPr>
          <a:xfrm>
            <a:off x="6122094" y="3530925"/>
            <a:ext cx="1962000" cy="2890800"/>
            <a:chOff x="442759" y="731205"/>
            <a:chExt cx="1962000" cy="2890800"/>
          </a:xfrm>
          <a:effectLst>
            <a:outerShdw blurRad="50800" dist="215900" dir="6600000" algn="tl" rotWithShape="0">
              <a:prstClr val="black">
                <a:alpha val="40000"/>
              </a:prstClr>
            </a:outerShdw>
          </a:effectLst>
          <a:scene3d>
            <a:camera prst="isometricTopUp"/>
            <a:lightRig rig="threePt" dir="t"/>
          </a:scene3d>
        </p:grpSpPr>
        <p:sp>
          <p:nvSpPr>
            <p:cNvPr id="36" name="Rectángulo: esquinas redondeadas 35">
              <a:extLst>
                <a:ext uri="{FF2B5EF4-FFF2-40B4-BE49-F238E27FC236}">
                  <a16:creationId xmlns:a16="http://schemas.microsoft.com/office/drawing/2014/main" id="{DBBC0DEB-9CBC-416C-BFCC-5FEFE2887404}"/>
                </a:ext>
              </a:extLst>
            </p:cNvPr>
            <p:cNvSpPr/>
            <p:nvPr/>
          </p:nvSpPr>
          <p:spPr>
            <a:xfrm>
              <a:off x="442759" y="731205"/>
              <a:ext cx="1962000" cy="28908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38" name="Gráfico 37" descr="Cerebro en la cabeza con relleno sólido">
              <a:extLst>
                <a:ext uri="{FF2B5EF4-FFF2-40B4-BE49-F238E27FC236}">
                  <a16:creationId xmlns:a16="http://schemas.microsoft.com/office/drawing/2014/main" id="{C80C764C-8217-428F-A305-5217455357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5400000">
              <a:off x="817764" y="1608083"/>
              <a:ext cx="1245322" cy="1245322"/>
            </a:xfrm>
            <a:prstGeom prst="rect">
              <a:avLst/>
            </a:prstGeom>
          </p:spPr>
        </p:pic>
      </p:grpSp>
      <p:grpSp>
        <p:nvGrpSpPr>
          <p:cNvPr id="52" name="Grupo 51">
            <a:extLst>
              <a:ext uri="{FF2B5EF4-FFF2-40B4-BE49-F238E27FC236}">
                <a16:creationId xmlns:a16="http://schemas.microsoft.com/office/drawing/2014/main" id="{6A781326-8EA6-44C6-A84E-2506AED70D55}"/>
              </a:ext>
            </a:extLst>
          </p:cNvPr>
          <p:cNvGrpSpPr/>
          <p:nvPr/>
        </p:nvGrpSpPr>
        <p:grpSpPr>
          <a:xfrm>
            <a:off x="7573373" y="2590942"/>
            <a:ext cx="1157482" cy="1263600"/>
            <a:chOff x="3391795" y="783340"/>
            <a:chExt cx="1157482" cy="1263600"/>
          </a:xfrm>
          <a:solidFill>
            <a:srgbClr val="0066FF"/>
          </a:solidFill>
          <a:effectLst>
            <a:outerShdw blurRad="50800" dist="838200" dir="6600000" algn="tl" rotWithShape="0">
              <a:prstClr val="black">
                <a:alpha val="40000"/>
              </a:prstClr>
            </a:outerShdw>
          </a:effectLst>
          <a:scene3d>
            <a:camera prst="isometricTopUp"/>
            <a:lightRig rig="threePt" dir="t"/>
          </a:scene3d>
        </p:grpSpPr>
        <p:sp>
          <p:nvSpPr>
            <p:cNvPr id="34" name="Rectángulo: esquinas redondeadas 33">
              <a:extLst>
                <a:ext uri="{FF2B5EF4-FFF2-40B4-BE49-F238E27FC236}">
                  <a16:creationId xmlns:a16="http://schemas.microsoft.com/office/drawing/2014/main" id="{0315A13E-B6EA-41A1-BAC6-AAC0C1FDB641}"/>
                </a:ext>
              </a:extLst>
            </p:cNvPr>
            <p:cNvSpPr/>
            <p:nvPr/>
          </p:nvSpPr>
          <p:spPr>
            <a:xfrm>
              <a:off x="3391795" y="783340"/>
              <a:ext cx="1157482"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39" name="Gráfico 38" descr="Libros con relleno sólido">
              <a:extLst>
                <a:ext uri="{FF2B5EF4-FFF2-40B4-BE49-F238E27FC236}">
                  <a16:creationId xmlns:a16="http://schemas.microsoft.com/office/drawing/2014/main" id="{FF49C3AF-94B1-4F0B-8E87-D06AB307BE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5400000">
              <a:off x="3524002" y="995805"/>
              <a:ext cx="914400" cy="914400"/>
            </a:xfrm>
            <a:prstGeom prst="rect">
              <a:avLst/>
            </a:prstGeom>
          </p:spPr>
        </p:pic>
      </p:grpSp>
      <p:grpSp>
        <p:nvGrpSpPr>
          <p:cNvPr id="50" name="Grupo 49">
            <a:extLst>
              <a:ext uri="{FF2B5EF4-FFF2-40B4-BE49-F238E27FC236}">
                <a16:creationId xmlns:a16="http://schemas.microsoft.com/office/drawing/2014/main" id="{9E9C2B8A-9A6C-4A19-A6A3-FEE6CE8FB07B}"/>
              </a:ext>
            </a:extLst>
          </p:cNvPr>
          <p:cNvGrpSpPr/>
          <p:nvPr/>
        </p:nvGrpSpPr>
        <p:grpSpPr>
          <a:xfrm>
            <a:off x="7058342" y="3241675"/>
            <a:ext cx="822959" cy="1263600"/>
            <a:chOff x="2486797" y="783340"/>
            <a:chExt cx="822959" cy="1263600"/>
          </a:xfrm>
          <a:solidFill>
            <a:srgbClr val="221BAB"/>
          </a:solidFill>
          <a:effectLst>
            <a:outerShdw blurRad="50800" dist="190500" dir="6600000" algn="tl" rotWithShape="0">
              <a:prstClr val="black">
                <a:alpha val="40000"/>
              </a:prstClr>
            </a:outerShdw>
          </a:effectLst>
          <a:scene3d>
            <a:camera prst="isometricTopUp"/>
            <a:lightRig rig="threePt" dir="t"/>
          </a:scene3d>
        </p:grpSpPr>
        <p:sp>
          <p:nvSpPr>
            <p:cNvPr id="33" name="Rectángulo: esquinas redondeadas 32">
              <a:extLst>
                <a:ext uri="{FF2B5EF4-FFF2-40B4-BE49-F238E27FC236}">
                  <a16:creationId xmlns:a16="http://schemas.microsoft.com/office/drawing/2014/main" id="{A0B07965-74AC-44E9-BE82-70F43C198C06}"/>
                </a:ext>
              </a:extLst>
            </p:cNvPr>
            <p:cNvSpPr/>
            <p:nvPr/>
          </p:nvSpPr>
          <p:spPr>
            <a:xfrm>
              <a:off x="2486797" y="783340"/>
              <a:ext cx="822959"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0" name="Gráfico 39" descr="Engranaje único con relleno sólido">
              <a:extLst>
                <a:ext uri="{FF2B5EF4-FFF2-40B4-BE49-F238E27FC236}">
                  <a16:creationId xmlns:a16="http://schemas.microsoft.com/office/drawing/2014/main" id="{8D496793-5EF6-4C30-BECC-76E15FD891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5400000">
              <a:off x="2545069" y="1099797"/>
              <a:ext cx="706415" cy="706415"/>
            </a:xfrm>
            <a:prstGeom prst="rect">
              <a:avLst/>
            </a:prstGeom>
          </p:spPr>
        </p:pic>
      </p:grpSp>
      <p:grpSp>
        <p:nvGrpSpPr>
          <p:cNvPr id="51" name="Grupo 50">
            <a:extLst>
              <a:ext uri="{FF2B5EF4-FFF2-40B4-BE49-F238E27FC236}">
                <a16:creationId xmlns:a16="http://schemas.microsoft.com/office/drawing/2014/main" id="{083E2E9C-D612-4DB7-B0CE-7ED9C02E95C0}"/>
              </a:ext>
            </a:extLst>
          </p:cNvPr>
          <p:cNvGrpSpPr/>
          <p:nvPr/>
        </p:nvGrpSpPr>
        <p:grpSpPr>
          <a:xfrm>
            <a:off x="8073732" y="3610285"/>
            <a:ext cx="2057167" cy="1537200"/>
            <a:chOff x="2486249" y="2077844"/>
            <a:chExt cx="2057167" cy="1537200"/>
          </a:xfrm>
          <a:solidFill>
            <a:schemeClr val="accent1">
              <a:lumMod val="75000"/>
            </a:schemeClr>
          </a:solidFill>
          <a:effectLst>
            <a:outerShdw blurRad="50800" dist="215900" dir="6600000" algn="tl" rotWithShape="0">
              <a:prstClr val="black">
                <a:alpha val="40000"/>
              </a:prstClr>
            </a:outerShdw>
          </a:effectLst>
          <a:scene3d>
            <a:camera prst="isometricTopUp"/>
            <a:lightRig rig="threePt" dir="t"/>
          </a:scene3d>
        </p:grpSpPr>
        <p:sp>
          <p:nvSpPr>
            <p:cNvPr id="35" name="Rectángulo: esquinas redondeadas 34">
              <a:extLst>
                <a:ext uri="{FF2B5EF4-FFF2-40B4-BE49-F238E27FC236}">
                  <a16:creationId xmlns:a16="http://schemas.microsoft.com/office/drawing/2014/main" id="{98C47178-711D-45C2-881F-1CC93EBEB027}"/>
                </a:ext>
              </a:extLst>
            </p:cNvPr>
            <p:cNvSpPr/>
            <p:nvPr/>
          </p:nvSpPr>
          <p:spPr>
            <a:xfrm>
              <a:off x="2486249" y="2077844"/>
              <a:ext cx="2057167" cy="1537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1" name="Gráfico 40" descr="Aula de clases con relleno sólido">
              <a:extLst>
                <a:ext uri="{FF2B5EF4-FFF2-40B4-BE49-F238E27FC236}">
                  <a16:creationId xmlns:a16="http://schemas.microsoft.com/office/drawing/2014/main" id="{7790E347-0D39-4D0D-96AF-70859BB5B8D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5400000">
              <a:off x="2984287" y="2411891"/>
              <a:ext cx="914400" cy="914400"/>
            </a:xfrm>
            <a:prstGeom prst="rect">
              <a:avLst/>
            </a:prstGeom>
          </p:spPr>
        </p:pic>
      </p:grpSp>
      <p:grpSp>
        <p:nvGrpSpPr>
          <p:cNvPr id="53" name="Grupo 52">
            <a:extLst>
              <a:ext uri="{FF2B5EF4-FFF2-40B4-BE49-F238E27FC236}">
                <a16:creationId xmlns:a16="http://schemas.microsoft.com/office/drawing/2014/main" id="{04B76EC2-D86B-4EAC-BCAF-32BBF2C0764C}"/>
              </a:ext>
            </a:extLst>
          </p:cNvPr>
          <p:cNvGrpSpPr/>
          <p:nvPr/>
        </p:nvGrpSpPr>
        <p:grpSpPr>
          <a:xfrm>
            <a:off x="8695775" y="2449971"/>
            <a:ext cx="888240" cy="860312"/>
            <a:chOff x="4682567" y="835332"/>
            <a:chExt cx="888240" cy="860312"/>
          </a:xfrm>
          <a:solidFill>
            <a:srgbClr val="0066FF"/>
          </a:solidFill>
          <a:effectLst>
            <a:outerShdw blurRad="50800" dist="254000" dir="6600000" algn="tl" rotWithShape="0">
              <a:prstClr val="black">
                <a:alpha val="40000"/>
              </a:prstClr>
            </a:outerShdw>
          </a:effectLst>
          <a:scene3d>
            <a:camera prst="isometricTopUp"/>
            <a:lightRig rig="threePt" dir="t"/>
          </a:scene3d>
        </p:grpSpPr>
        <p:sp>
          <p:nvSpPr>
            <p:cNvPr id="42" name="Rectángulo: esquinas redondeadas 41">
              <a:extLst>
                <a:ext uri="{FF2B5EF4-FFF2-40B4-BE49-F238E27FC236}">
                  <a16:creationId xmlns:a16="http://schemas.microsoft.com/office/drawing/2014/main" id="{932B759E-218B-49FC-90D6-87EBE62B8277}"/>
                </a:ext>
              </a:extLst>
            </p:cNvPr>
            <p:cNvSpPr/>
            <p:nvPr/>
          </p:nvSpPr>
          <p:spPr>
            <a:xfrm>
              <a:off x="4682567" y="835332"/>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3" name="Gráfico 42" descr="Calendario con relleno sólido">
              <a:extLst>
                <a:ext uri="{FF2B5EF4-FFF2-40B4-BE49-F238E27FC236}">
                  <a16:creationId xmlns:a16="http://schemas.microsoft.com/office/drawing/2014/main" id="{90C0D083-DDB9-4A3A-B440-3CD85DACFE8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5400000">
              <a:off x="4751479" y="952359"/>
              <a:ext cx="723283" cy="723283"/>
            </a:xfrm>
            <a:prstGeom prst="rect">
              <a:avLst/>
            </a:prstGeom>
          </p:spPr>
        </p:pic>
      </p:grpSp>
      <p:grpSp>
        <p:nvGrpSpPr>
          <p:cNvPr id="55" name="Grupo 54">
            <a:extLst>
              <a:ext uri="{FF2B5EF4-FFF2-40B4-BE49-F238E27FC236}">
                <a16:creationId xmlns:a16="http://schemas.microsoft.com/office/drawing/2014/main" id="{947215C9-3552-4B43-9715-25552412B61E}"/>
              </a:ext>
            </a:extLst>
          </p:cNvPr>
          <p:cNvGrpSpPr/>
          <p:nvPr/>
        </p:nvGrpSpPr>
        <p:grpSpPr>
          <a:xfrm>
            <a:off x="9966610" y="3385320"/>
            <a:ext cx="888240" cy="860312"/>
            <a:chOff x="4661238" y="2724328"/>
            <a:chExt cx="888240" cy="860312"/>
          </a:xfrm>
          <a:solidFill>
            <a:srgbClr val="0066FF"/>
          </a:solidFill>
          <a:effectLst>
            <a:outerShdw blurRad="50800" dist="254000" dir="6600000" algn="tl" rotWithShape="0">
              <a:prstClr val="black">
                <a:alpha val="40000"/>
              </a:prstClr>
            </a:outerShdw>
          </a:effectLst>
          <a:scene3d>
            <a:camera prst="isometricTopUp"/>
            <a:lightRig rig="threePt" dir="t"/>
          </a:scene3d>
        </p:grpSpPr>
        <p:sp>
          <p:nvSpPr>
            <p:cNvPr id="45" name="Rectángulo: esquinas redondeadas 44">
              <a:extLst>
                <a:ext uri="{FF2B5EF4-FFF2-40B4-BE49-F238E27FC236}">
                  <a16:creationId xmlns:a16="http://schemas.microsoft.com/office/drawing/2014/main" id="{F28F34D4-9EBF-4307-940A-4BA4C7F7491B}"/>
                </a:ext>
              </a:extLst>
            </p:cNvPr>
            <p:cNvSpPr/>
            <p:nvPr/>
          </p:nvSpPr>
          <p:spPr>
            <a:xfrm>
              <a:off x="4661238" y="2724328"/>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7" name="Gráfico 46" descr="Átomo con relleno sólido">
              <a:extLst>
                <a:ext uri="{FF2B5EF4-FFF2-40B4-BE49-F238E27FC236}">
                  <a16:creationId xmlns:a16="http://schemas.microsoft.com/office/drawing/2014/main" id="{6C616C84-E8BB-4343-86B7-6AF6109C76D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rot="5400000">
              <a:off x="4741263" y="2787300"/>
              <a:ext cx="705600" cy="705600"/>
            </a:xfrm>
            <a:prstGeom prst="rect">
              <a:avLst/>
            </a:prstGeom>
          </p:spPr>
        </p:pic>
      </p:grpSp>
      <p:sp>
        <p:nvSpPr>
          <p:cNvPr id="11" name="CuadroTexto 10">
            <a:extLst>
              <a:ext uri="{FF2B5EF4-FFF2-40B4-BE49-F238E27FC236}">
                <a16:creationId xmlns:a16="http://schemas.microsoft.com/office/drawing/2014/main" id="{85CF9734-910C-7863-749A-A916A965DEDF}"/>
              </a:ext>
            </a:extLst>
          </p:cNvPr>
          <p:cNvSpPr txBox="1"/>
          <p:nvPr/>
        </p:nvSpPr>
        <p:spPr>
          <a:xfrm>
            <a:off x="275769" y="1038514"/>
            <a:ext cx="11701358" cy="1077218"/>
          </a:xfrm>
          <a:prstGeom prst="rect">
            <a:avLst/>
          </a:prstGeom>
          <a:noFill/>
        </p:spPr>
        <p:txBody>
          <a:bodyPr wrap="square" rtlCol="0">
            <a:spAutoFit/>
          </a:bodyPr>
          <a:lstStyle/>
          <a:p>
            <a:r>
              <a:rPr lang="es-MX" sz="3200" i="0" dirty="0">
                <a:solidFill>
                  <a:schemeClr val="bg1"/>
                </a:solidFill>
                <a:effectLst/>
                <a:latin typeface="Open Sans" panose="020B0606030504020204" pitchFamily="34" charset="0"/>
              </a:rPr>
              <a:t>Modelo de Inteligencia Artificial Basado en </a:t>
            </a:r>
            <a:r>
              <a:rPr lang="es-MX" sz="3200" dirty="0">
                <a:solidFill>
                  <a:schemeClr val="bg1"/>
                </a:solidFill>
                <a:latin typeface="Open Sans" panose="020B0606030504020204" pitchFamily="34" charset="0"/>
              </a:rPr>
              <a:t>e</a:t>
            </a:r>
            <a:r>
              <a:rPr lang="es-MX" sz="3200" i="0" dirty="0">
                <a:solidFill>
                  <a:schemeClr val="bg1"/>
                </a:solidFill>
                <a:effectLst/>
                <a:latin typeface="Open Sans" panose="020B0606030504020204" pitchFamily="34" charset="0"/>
              </a:rPr>
              <a:t>l Procesamiento del Lenguaje Natural para la Generación De Código </a:t>
            </a:r>
            <a:r>
              <a:rPr lang="es-MX" sz="3200" i="0" dirty="0" err="1">
                <a:solidFill>
                  <a:schemeClr val="bg1"/>
                </a:solidFill>
                <a:effectLst/>
                <a:latin typeface="Open Sans" panose="020B0606030504020204" pitchFamily="34" charset="0"/>
              </a:rPr>
              <a:t>Css</a:t>
            </a:r>
            <a:endParaRPr lang="es-ES" sz="3200" dirty="0">
              <a:solidFill>
                <a:schemeClr val="bg1"/>
              </a:solidFill>
              <a:latin typeface="Segoe UI Light" panose="020B0502040204020203" pitchFamily="34" charset="0"/>
              <a:ea typeface="Fira Code Retina" pitchFamily="1" charset="0"/>
              <a:cs typeface="Segoe UI Light" panose="020B0502040204020203" pitchFamily="34" charset="0"/>
            </a:endParaRPr>
          </a:p>
        </p:txBody>
      </p:sp>
      <p:pic>
        <p:nvPicPr>
          <p:cNvPr id="17" name="Imagen 16">
            <a:extLst>
              <a:ext uri="{FF2B5EF4-FFF2-40B4-BE49-F238E27FC236}">
                <a16:creationId xmlns:a16="http://schemas.microsoft.com/office/drawing/2014/main" id="{1C99E4BF-5A83-DB85-22A6-ED134497CC52}"/>
              </a:ext>
            </a:extLst>
          </p:cNvPr>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1" name="CuadroTexto 20">
            <a:extLst>
              <a:ext uri="{FF2B5EF4-FFF2-40B4-BE49-F238E27FC236}">
                <a16:creationId xmlns:a16="http://schemas.microsoft.com/office/drawing/2014/main" id="{C86D4013-0344-0574-A34B-000F1FC9C275}"/>
              </a:ext>
            </a:extLst>
          </p:cNvPr>
          <p:cNvSpPr txBox="1"/>
          <p:nvPr/>
        </p:nvSpPr>
        <p:spPr>
          <a:xfrm>
            <a:off x="273498" y="2710368"/>
            <a:ext cx="6012237" cy="1200329"/>
          </a:xfrm>
          <a:prstGeom prst="rect">
            <a:avLst/>
          </a:prstGeom>
          <a:noFill/>
        </p:spPr>
        <p:txBody>
          <a:bodyPr wrap="square" rtlCol="0">
            <a:spAutoFit/>
          </a:bodyPr>
          <a:lstStyle/>
          <a:p>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Universitario : Alex Tumiri Huanca</a:t>
            </a:r>
          </a:p>
          <a:p>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Docente : Ing. Oswaldo Velásquez </a:t>
            </a:r>
            <a:r>
              <a:rPr lang="es-CO" sz="2400" b="1" dirty="0" err="1">
                <a:solidFill>
                  <a:schemeClr val="bg1"/>
                </a:solidFill>
                <a:latin typeface="Raleway Thin" pitchFamily="2" charset="0"/>
                <a:ea typeface="Open Sans Light" panose="020B0306030504020204" pitchFamily="34" charset="0"/>
                <a:cs typeface="Open Sans Light" panose="020B0306030504020204" pitchFamily="34" charset="0"/>
              </a:rPr>
              <a:t>Aroni</a:t>
            </a:r>
            <a:endParaRPr lang="es-CO" sz="2400" b="1" dirty="0">
              <a:solidFill>
                <a:schemeClr val="bg1"/>
              </a:solidFill>
              <a:latin typeface="Raleway Thin" pitchFamily="2" charset="0"/>
              <a:ea typeface="Open Sans Light" panose="020B0306030504020204" pitchFamily="34" charset="0"/>
              <a:cs typeface="Open Sans Light" panose="020B0306030504020204" pitchFamily="34" charset="0"/>
            </a:endParaRPr>
          </a:p>
          <a:p>
            <a:endParaRPr lang="es-CO" sz="2400" dirty="0">
              <a:solidFill>
                <a:schemeClr val="bg1"/>
              </a:solidFill>
              <a:latin typeface="Raleway Thin" pitchFamily="2" charset="0"/>
              <a:ea typeface="Open Sans Light" panose="020B0306030504020204" pitchFamily="34" charset="0"/>
              <a:cs typeface="Open Sans Light" panose="020B0306030504020204" pitchFamily="34" charset="0"/>
            </a:endParaRPr>
          </a:p>
        </p:txBody>
      </p:sp>
      <p:sp>
        <p:nvSpPr>
          <p:cNvPr id="25" name="CuadroTexto 24">
            <a:extLst>
              <a:ext uri="{FF2B5EF4-FFF2-40B4-BE49-F238E27FC236}">
                <a16:creationId xmlns:a16="http://schemas.microsoft.com/office/drawing/2014/main" id="{C93FC2F9-542F-52E5-6CF2-4A8C0A94F540}"/>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081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46" y="420449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8784150" y="4522661"/>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407010"/>
            <a:ext cx="11129650" cy="2677656"/>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El uso de CSS en diseño web para principiantes en el desarrollo web es complejo y requiere de muchas líneas de código, también de librerías y </a:t>
            </a:r>
            <a:r>
              <a:rPr lang="es-MX" sz="2400" dirty="0" err="1">
                <a:solidFill>
                  <a:schemeClr val="bg1"/>
                </a:solidFill>
                <a:latin typeface="Raleway Black" pitchFamily="2" charset="0"/>
                <a:ea typeface="Open Sans SemiBold" panose="020B0706030804020204" pitchFamily="34" charset="0"/>
                <a:cs typeface="Open Sans SemiBold" panose="020B0706030804020204" pitchFamily="34" charset="0"/>
              </a:rPr>
              <a:t>frameworks</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estandarizadas que limitan la flexibilidad y creatividad. La curva de aprendizaje es pronunciada y la necesidad de comprender conceptos fundamentales aumentan los errores y la ineficiencia en la escritura y mantenimiento del código CSS, esto conduce a retrasos en el desarrollo y en la entrega de productos de calidad inferior.</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04074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9555821" cy="923330"/>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Sub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Creamos un subconjunto más pequeño del conjunto de datos completo para realizar ajustes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y reducir el tiempo necesario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820517" y="3188557"/>
            <a:ext cx="857959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Metrica</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Evaluacion</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Blibioteca</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evaluate</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4D015D7C-48C4-85A0-4B77-42251A0B3FE3}"/>
              </a:ext>
            </a:extLst>
          </p:cNvPr>
          <p:cNvPicPr>
            <a:picLocks noChangeAspect="1"/>
          </p:cNvPicPr>
          <p:nvPr/>
        </p:nvPicPr>
        <p:blipFill>
          <a:blip r:embed="rId3"/>
          <a:stretch>
            <a:fillRect/>
          </a:stretch>
        </p:blipFill>
        <p:spPr>
          <a:xfrm>
            <a:off x="820517" y="2017225"/>
            <a:ext cx="10365600" cy="923330"/>
          </a:xfrm>
          <a:prstGeom prst="rect">
            <a:avLst/>
          </a:prstGeom>
        </p:spPr>
      </p:pic>
      <p:pic>
        <p:nvPicPr>
          <p:cNvPr id="4" name="Imagen 3">
            <a:extLst>
              <a:ext uri="{FF2B5EF4-FFF2-40B4-BE49-F238E27FC236}">
                <a16:creationId xmlns:a16="http://schemas.microsoft.com/office/drawing/2014/main" id="{157BFC45-AADE-B260-2D67-5A3C83EA3EED}"/>
              </a:ext>
            </a:extLst>
          </p:cNvPr>
          <p:cNvPicPr>
            <a:picLocks noChangeAspect="1"/>
          </p:cNvPicPr>
          <p:nvPr/>
        </p:nvPicPr>
        <p:blipFill>
          <a:blip r:embed="rId4"/>
          <a:stretch>
            <a:fillRect/>
          </a:stretch>
        </p:blipFill>
        <p:spPr>
          <a:xfrm>
            <a:off x="2989546" y="3926490"/>
            <a:ext cx="6212908" cy="1068122"/>
          </a:xfrm>
          <a:prstGeom prst="rect">
            <a:avLst/>
          </a:prstGeom>
        </p:spPr>
      </p:pic>
    </p:spTree>
    <p:extLst>
      <p:ext uri="{BB962C8B-B14F-4D97-AF65-F5344CB8AC3E}">
        <p14:creationId xmlns:p14="http://schemas.microsoft.com/office/powerpoint/2010/main" val="4016428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9555821" cy="923330"/>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Sub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Creamos un subconjunto más pequeño del conjunto de datos completo para realizar ajustes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y reducir el tiempo necesario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86172" y="2862628"/>
            <a:ext cx="857959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la Métrica de Evaluación de la Biblioteca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evaluate</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4D015D7C-48C4-85A0-4B77-42251A0B3FE3}"/>
              </a:ext>
            </a:extLst>
          </p:cNvPr>
          <p:cNvPicPr>
            <a:picLocks noChangeAspect="1"/>
          </p:cNvPicPr>
          <p:nvPr/>
        </p:nvPicPr>
        <p:blipFill>
          <a:blip r:embed="rId3"/>
          <a:stretch>
            <a:fillRect/>
          </a:stretch>
        </p:blipFill>
        <p:spPr>
          <a:xfrm>
            <a:off x="786172" y="1836492"/>
            <a:ext cx="10365600" cy="923330"/>
          </a:xfrm>
          <a:prstGeom prst="rect">
            <a:avLst/>
          </a:prstGeom>
        </p:spPr>
      </p:pic>
      <p:pic>
        <p:nvPicPr>
          <p:cNvPr id="4" name="Imagen 3">
            <a:extLst>
              <a:ext uri="{FF2B5EF4-FFF2-40B4-BE49-F238E27FC236}">
                <a16:creationId xmlns:a16="http://schemas.microsoft.com/office/drawing/2014/main" id="{157BFC45-AADE-B260-2D67-5A3C83EA3EED}"/>
              </a:ext>
            </a:extLst>
          </p:cNvPr>
          <p:cNvPicPr>
            <a:picLocks noChangeAspect="1"/>
          </p:cNvPicPr>
          <p:nvPr/>
        </p:nvPicPr>
        <p:blipFill>
          <a:blip r:embed="rId4"/>
          <a:stretch>
            <a:fillRect/>
          </a:stretch>
        </p:blipFill>
        <p:spPr>
          <a:xfrm>
            <a:off x="3311695" y="3365305"/>
            <a:ext cx="5015866" cy="862327"/>
          </a:xfrm>
          <a:prstGeom prst="rect">
            <a:avLst/>
          </a:prstGeom>
        </p:spPr>
      </p:pic>
      <p:pic>
        <p:nvPicPr>
          <p:cNvPr id="6" name="Imagen 5">
            <a:extLst>
              <a:ext uri="{FF2B5EF4-FFF2-40B4-BE49-F238E27FC236}">
                <a16:creationId xmlns:a16="http://schemas.microsoft.com/office/drawing/2014/main" id="{4D975233-54B8-5E52-F43B-0A2E216A5C58}"/>
              </a:ext>
            </a:extLst>
          </p:cNvPr>
          <p:cNvPicPr>
            <a:picLocks noChangeAspect="1"/>
          </p:cNvPicPr>
          <p:nvPr/>
        </p:nvPicPr>
        <p:blipFill>
          <a:blip r:embed="rId5"/>
          <a:stretch>
            <a:fillRect/>
          </a:stretch>
        </p:blipFill>
        <p:spPr>
          <a:xfrm>
            <a:off x="2302420" y="5019677"/>
            <a:ext cx="8073918" cy="1233159"/>
          </a:xfrm>
          <a:prstGeom prst="rect">
            <a:avLst/>
          </a:prstGeom>
        </p:spPr>
      </p:pic>
      <p:sp>
        <p:nvSpPr>
          <p:cNvPr id="11" name="CuadroTexto 10">
            <a:extLst>
              <a:ext uri="{FF2B5EF4-FFF2-40B4-BE49-F238E27FC236}">
                <a16:creationId xmlns:a16="http://schemas.microsoft.com/office/drawing/2014/main" id="{9962B4EC-E126-C613-1AF2-78E138A54FF9}"/>
              </a:ext>
            </a:extLst>
          </p:cNvPr>
          <p:cNvSpPr txBox="1"/>
          <p:nvPr/>
        </p:nvSpPr>
        <p:spPr>
          <a:xfrm>
            <a:off x="786171" y="4408211"/>
            <a:ext cx="6890028"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Función para computar las Métricas</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69886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3202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412156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4278094"/>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Como resultados del rendimiento del Modelo tenemos que para mitigar el sobreajuste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overfitting</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aplicaron diferentes técnicas como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Regularizacion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por ruido en la entrada,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En donde el modelo mejoró su rendimiento a la hora de entrenar, mitigando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así el sobreajuste. A continuación, mostramos las gráficas de resultados obtenidos por el modelo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considerando las métricas que son:</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Entrenamiento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Entrenamiento</a:t>
            </a:r>
          </a:p>
          <a:p>
            <a:pPr marL="3486150" lvl="7" indent="-285750">
              <a:buFont typeface="Arial" panose="020B0604020202020204" pitchFamily="34" charset="0"/>
              <a:buChar char="•"/>
            </a:pPr>
            <a:endPar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7308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Inicialmente dado que se tiene un sobreajuste se muestran las gráficas con los resultados de Métricas de Precisión y Perdida confirmando el sobreajuste.</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D948C196-63EE-0D19-E076-DBB39DF238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573643"/>
            <a:ext cx="4285440" cy="3000030"/>
          </a:xfrm>
          <a:prstGeom prst="rect">
            <a:avLst/>
          </a:prstGeom>
          <a:noFill/>
          <a:ln>
            <a:noFill/>
          </a:ln>
        </p:spPr>
      </p:pic>
      <p:pic>
        <p:nvPicPr>
          <p:cNvPr id="4" name="Imagen 3">
            <a:extLst>
              <a:ext uri="{FF2B5EF4-FFF2-40B4-BE49-F238E27FC236}">
                <a16:creationId xmlns:a16="http://schemas.microsoft.com/office/drawing/2014/main" id="{893424CD-EBC0-FA39-0490-AE3070B61A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6714" y="2483872"/>
            <a:ext cx="4290932" cy="3096881"/>
          </a:xfrm>
          <a:prstGeom prst="rect">
            <a:avLst/>
          </a:prstGeom>
          <a:noFill/>
          <a:ln>
            <a:noFill/>
          </a:ln>
        </p:spPr>
      </p:pic>
    </p:spTree>
    <p:extLst>
      <p:ext uri="{BB962C8B-B14F-4D97-AF65-F5344CB8AC3E}">
        <p14:creationId xmlns:p14="http://schemas.microsoft.com/office/powerpoint/2010/main" val="1439969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Posteriormente se aplicó al modelo 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para mitigar el sobreajuste y estos fueron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CF2A774-5774-1EF1-38F7-7982701C1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4228" y="2504609"/>
            <a:ext cx="4022503" cy="2840707"/>
          </a:xfrm>
          <a:prstGeom prst="rect">
            <a:avLst/>
          </a:prstGeom>
          <a:noFill/>
          <a:ln>
            <a:noFill/>
          </a:ln>
        </p:spPr>
      </p:pic>
      <p:pic>
        <p:nvPicPr>
          <p:cNvPr id="4" name="Imagen 3">
            <a:extLst>
              <a:ext uri="{FF2B5EF4-FFF2-40B4-BE49-F238E27FC236}">
                <a16:creationId xmlns:a16="http://schemas.microsoft.com/office/drawing/2014/main" id="{27573DE1-541B-0B46-9000-717889B6A0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4385" y="2505315"/>
            <a:ext cx="4253377" cy="2838081"/>
          </a:xfrm>
          <a:prstGeom prst="rect">
            <a:avLst/>
          </a:prstGeom>
          <a:noFill/>
          <a:ln>
            <a:noFill/>
          </a:ln>
        </p:spPr>
      </p:pic>
    </p:spTree>
    <p:extLst>
      <p:ext uri="{BB962C8B-B14F-4D97-AF65-F5344CB8AC3E}">
        <p14:creationId xmlns:p14="http://schemas.microsoft.com/office/powerpoint/2010/main" val="413332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1538883"/>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el sobreajuste se redujo de manera exitosa, pero aún se puede reducir mucho más para esto aplicamos la técnica de Regularización por ruido en la entrada y variamos aún más los Datos de validación y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tambien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con esto logramos mitigar aún más el sobreajuste y estos son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450DA41F-8DB7-6EE1-B10A-B6A68A64BF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937005"/>
            <a:ext cx="4170267" cy="2915436"/>
          </a:xfrm>
          <a:prstGeom prst="rect">
            <a:avLst/>
          </a:prstGeom>
          <a:noFill/>
          <a:ln>
            <a:noFill/>
          </a:ln>
        </p:spPr>
      </p:pic>
      <p:pic>
        <p:nvPicPr>
          <p:cNvPr id="10" name="Imagen 9">
            <a:extLst>
              <a:ext uri="{FF2B5EF4-FFF2-40B4-BE49-F238E27FC236}">
                <a16:creationId xmlns:a16="http://schemas.microsoft.com/office/drawing/2014/main" id="{8E3B22C8-E3A5-1EE7-A17C-9E1A92C8CF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9937" y="2912800"/>
            <a:ext cx="4170267" cy="2862484"/>
          </a:xfrm>
          <a:prstGeom prst="rect">
            <a:avLst/>
          </a:prstGeom>
          <a:noFill/>
          <a:ln>
            <a:noFill/>
          </a:ln>
        </p:spPr>
      </p:pic>
    </p:spTree>
    <p:extLst>
      <p:ext uri="{BB962C8B-B14F-4D97-AF65-F5344CB8AC3E}">
        <p14:creationId xmlns:p14="http://schemas.microsoft.com/office/powerpoint/2010/main" val="406829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2369880"/>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se logró mitigar el sobreajuste de manera exitosa. Ahora solo queda continuar con el entrenamiento y mejorar el modelo. También es importante dejar claro que siempre se puede mejorar un modelo y reducir aún más el sobreajuste. Dado que la creación de un modelo de inteligencia artificial es un proceso iterativo y escalable, el entrenamiento puede continuar mejorando, así como el rendimiento. Como respuesta a la solución del proyecto planteado, se optó por obtener resultados de generación eficientes para la generación de código CSS, y estos resultados se pueden ver en las siguientes gráficas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151B5672-85C2-5DCC-345F-908D1F79A7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560" y="3563644"/>
            <a:ext cx="4273781" cy="3021476"/>
          </a:xfrm>
          <a:prstGeom prst="rect">
            <a:avLst/>
          </a:prstGeom>
          <a:noFill/>
          <a:ln>
            <a:noFill/>
          </a:ln>
        </p:spPr>
      </p:pic>
      <p:pic>
        <p:nvPicPr>
          <p:cNvPr id="4" name="Imagen 3">
            <a:extLst>
              <a:ext uri="{FF2B5EF4-FFF2-40B4-BE49-F238E27FC236}">
                <a16:creationId xmlns:a16="http://schemas.microsoft.com/office/drawing/2014/main" id="{96D11FC0-8A55-388D-F7D8-BB8FB08EAC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7037" y="3575614"/>
            <a:ext cx="4284137" cy="2997535"/>
          </a:xfrm>
          <a:prstGeom prst="rect">
            <a:avLst/>
          </a:prstGeom>
          <a:noFill/>
          <a:ln>
            <a:noFill/>
          </a:ln>
        </p:spPr>
      </p:pic>
    </p:spTree>
    <p:extLst>
      <p:ext uri="{BB962C8B-B14F-4D97-AF65-F5344CB8AC3E}">
        <p14:creationId xmlns:p14="http://schemas.microsoft.com/office/powerpoint/2010/main" val="349907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4585871"/>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API de servicios web para 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Esta API permitirá al desarrollador de software, enviar etiquetas HTML mediante una petición POST al modelo generador de código CSS. Una vez que el modelo recibe estas etiquetas, las analiza e infiere los estilos apropiados para cada una de ellas, generando así código CSS correspondiente a las etiquetas proporcionadas. El objetivo principal es facilitar la creación de estilos CSS basados en el contenido HTML, automatizando el proceso de diseño y personalización de interfaces web.</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Descripción de los </a:t>
            </a:r>
            <a:r>
              <a:rPr lang="es-MX" b="1" dirty="0" err="1">
                <a:solidFill>
                  <a:srgbClr val="FFFF00"/>
                </a:solidFill>
                <a:latin typeface="Raleway Black" pitchFamily="2" charset="0"/>
                <a:ea typeface="Open Sans SemiBold" panose="020B0706030804020204" pitchFamily="34" charset="0"/>
                <a:cs typeface="Open Sans SemiBold" panose="020B0706030804020204" pitchFamily="34" charset="0"/>
              </a:rPr>
              <a:t>Endpoints</a:t>
            </a:r>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 POST /</a:t>
            </a:r>
            <a:r>
              <a:rPr lang="es-MX" b="1"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generate-css</a:t>
            </a:r>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endParaRPr lang="es-MX"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Descripción: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Este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endpoint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se recibe datos en formato JSON con el contenido HTML de las etiquetas para las cuales se generará el código CSS. </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Parámetros: </a:t>
            </a:r>
          </a:p>
          <a:p>
            <a:pPr marL="285750" indent="-285750">
              <a:buFont typeface="Arial" panose="020B0604020202020204" pitchFamily="34" charset="0"/>
              <a:buChar char="•"/>
            </a:pP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html_content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contenido HTML de las etiquetas para las cuales se generará el CSS.</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Respuesta: </a:t>
            </a:r>
          </a:p>
          <a:p>
            <a:pPr marL="285750" indent="-285750">
              <a:buFont typeface="Arial" panose="020B0604020202020204" pitchFamily="34" charset="0"/>
              <a:buChar char="•"/>
            </a:pP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css</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código CSS generado por el modelo basado en el contenido HTML proporcionado.</a:t>
            </a: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Ejemplo de </a:t>
            </a:r>
            <a:r>
              <a:rPr lang="es-MX" b="1" dirty="0" err="1">
                <a:solidFill>
                  <a:srgbClr val="FFFF00"/>
                </a:solidFill>
                <a:latin typeface="Raleway Black" pitchFamily="2" charset="0"/>
                <a:ea typeface="Open Sans SemiBold" panose="020B0706030804020204" pitchFamily="34" charset="0"/>
                <a:cs typeface="Open Sans SemiBold" panose="020B0706030804020204" pitchFamily="34" charset="0"/>
              </a:rPr>
              <a:t>Peticion</a:t>
            </a:r>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html_content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"&lt;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h1</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class</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title</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"&gt;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Title</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&lt;/</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h1</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&gt;" }</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42460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46" y="420449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8784150" y="4522661"/>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705493" y="1394273"/>
            <a:ext cx="11129650" cy="2400657"/>
          </a:xfrm>
          <a:prstGeom prst="rect">
            <a:avLst/>
          </a:prstGeom>
          <a:noFill/>
        </p:spPr>
        <p:txBody>
          <a:bodyPr wrap="square" rtlCol="0">
            <a:spAutoFit/>
          </a:bodyPr>
          <a:lstStyle/>
          <a:p>
            <a:pPr algn="just"/>
            <a:r>
              <a:rPr lang="es-MX" sz="3000" dirty="0">
                <a:solidFill>
                  <a:schemeClr val="bg1"/>
                </a:solidFill>
                <a:latin typeface="Raleway Black" pitchFamily="2" charset="0"/>
                <a:ea typeface="Open Sans SemiBold" panose="020B0706030804020204" pitchFamily="34" charset="0"/>
                <a:cs typeface="Open Sans SemiBold" panose="020B0706030804020204" pitchFamily="34" charset="0"/>
              </a:rPr>
              <a:t>¿ Como podemos mejorar la productividad y reducir el tiempo de desarrollo de los ingenieros de software a la hora de desarrollar interfaces graficas de usuario con el lenguaje CSS utilizando una herramienta que no tenga una curva de aprendizaje elevada ?</a:t>
            </a:r>
            <a:endParaRPr lang="en-US" sz="3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712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347787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Sistema Generador de CSS</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Una vez que el Modelo ha sido entrenado cumpliendo con la precisión esperada, y se implementó una API para enviar peticiones al Modelo para generar código CSS, se desarrolló un sistema generador de código CSS que utiliza la API y el Modelo generador de código CSS.</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Se implemento diversos componentes en el Sistema generador de CSS los cuales son: </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Barra de navegación vertical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Visualizador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Inicio de sesión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Historial</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43027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1314094"/>
            <a:ext cx="7609881" cy="861774"/>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DEMO</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254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734545"/>
            <a:ext cx="7609881" cy="1631216"/>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GRACIAS POR SU TIEMPO Y ATENCIÓN</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05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2708842" y="2902198"/>
            <a:ext cx="7274254" cy="707886"/>
          </a:xfrm>
          <a:prstGeom prst="rect">
            <a:avLst/>
          </a:prstGeom>
          <a:noFill/>
        </p:spPr>
        <p:txBody>
          <a:bodyPr wrap="square">
            <a:spAutoFit/>
          </a:bodyPr>
          <a:lstStyle/>
          <a:p>
            <a:r>
              <a:rPr lang="es-CO" sz="4000" dirty="0">
                <a:solidFill>
                  <a:srgbClr val="00F1FF"/>
                </a:solidFill>
                <a:latin typeface="Raleway Black" pitchFamily="2" charset="0"/>
              </a:rPr>
              <a:t>ABORDAJE DE LA SOLUCIÓN</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101344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4238932" y="3527063"/>
            <a:ext cx="2979110" cy="2812282"/>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7846741" y="1655945"/>
            <a:ext cx="4052959"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Modelo generador de CSS</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6869167" y="2077447"/>
            <a:ext cx="931159"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844" y="2155922"/>
            <a:ext cx="2707316" cy="2707316"/>
          </a:xfrm>
          <a:prstGeom prst="rect">
            <a:avLst/>
          </a:prstGeom>
        </p:spPr>
      </p:pic>
      <p:grpSp>
        <p:nvGrpSpPr>
          <p:cNvPr id="28" name="Grupo 27">
            <a:extLst>
              <a:ext uri="{FF2B5EF4-FFF2-40B4-BE49-F238E27FC236}">
                <a16:creationId xmlns:a16="http://schemas.microsoft.com/office/drawing/2014/main" id="{2660A1FE-3BC2-DFB1-F17F-A56B09915BF1}"/>
              </a:ext>
            </a:extLst>
          </p:cNvPr>
          <p:cNvGrpSpPr/>
          <p:nvPr/>
        </p:nvGrpSpPr>
        <p:grpSpPr>
          <a:xfrm>
            <a:off x="7194266" y="3325985"/>
            <a:ext cx="1031633" cy="533400"/>
            <a:chOff x="5120849" y="3017520"/>
            <a:chExt cx="2879148" cy="533400"/>
          </a:xfrm>
          <a:effectLst>
            <a:glow rad="228600">
              <a:srgbClr val="00F1FF">
                <a:alpha val="40000"/>
              </a:srgbClr>
            </a:glow>
          </a:effectLst>
        </p:grpSpPr>
        <p:cxnSp>
          <p:nvCxnSpPr>
            <p:cNvPr id="29" name="Conector recto 28">
              <a:extLst>
                <a:ext uri="{FF2B5EF4-FFF2-40B4-BE49-F238E27FC236}">
                  <a16:creationId xmlns:a16="http://schemas.microsoft.com/office/drawing/2014/main" id="{5CA3C669-98E9-01E7-E61E-79112CDE1C02}"/>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696C0562-86AB-A760-123A-20AF1BFB7752}"/>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1" name="Conector recto 30">
              <a:extLst>
                <a:ext uri="{FF2B5EF4-FFF2-40B4-BE49-F238E27FC236}">
                  <a16:creationId xmlns:a16="http://schemas.microsoft.com/office/drawing/2014/main" id="{8F9EE661-EEE8-3A6D-155D-6A84B763B7A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0" name="Grupo 39">
            <a:extLst>
              <a:ext uri="{FF2B5EF4-FFF2-40B4-BE49-F238E27FC236}">
                <a16:creationId xmlns:a16="http://schemas.microsoft.com/office/drawing/2014/main" id="{6B6153A7-F259-27EE-A8C5-759D3B317FB7}"/>
              </a:ext>
            </a:extLst>
          </p:cNvPr>
          <p:cNvGrpSpPr/>
          <p:nvPr/>
        </p:nvGrpSpPr>
        <p:grpSpPr>
          <a:xfrm flipH="1">
            <a:off x="3637225" y="2066176"/>
            <a:ext cx="1069404" cy="533400"/>
            <a:chOff x="5120849" y="3017520"/>
            <a:chExt cx="2879148" cy="533400"/>
          </a:xfrm>
          <a:effectLst>
            <a:glow rad="228600">
              <a:srgbClr val="00F1FF">
                <a:alpha val="40000"/>
              </a:srgbClr>
            </a:glow>
          </a:effectLst>
        </p:grpSpPr>
        <p:cxnSp>
          <p:nvCxnSpPr>
            <p:cNvPr id="41" name="Conector recto 40">
              <a:extLst>
                <a:ext uri="{FF2B5EF4-FFF2-40B4-BE49-F238E27FC236}">
                  <a16:creationId xmlns:a16="http://schemas.microsoft.com/office/drawing/2014/main" id="{7A3A800F-B8CE-E2CD-7B99-EC36867A761B}"/>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2" name="Conector recto 41">
              <a:extLst>
                <a:ext uri="{FF2B5EF4-FFF2-40B4-BE49-F238E27FC236}">
                  <a16:creationId xmlns:a16="http://schemas.microsoft.com/office/drawing/2014/main" id="{10F5EDCF-CDB0-6FEE-BE50-301096C29354}"/>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3" name="Conector recto 42">
              <a:extLst>
                <a:ext uri="{FF2B5EF4-FFF2-40B4-BE49-F238E27FC236}">
                  <a16:creationId xmlns:a16="http://schemas.microsoft.com/office/drawing/2014/main" id="{761FF778-FEE5-30B7-0BA0-F43A35AA505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4" name="Grupo 43">
            <a:extLst>
              <a:ext uri="{FF2B5EF4-FFF2-40B4-BE49-F238E27FC236}">
                <a16:creationId xmlns:a16="http://schemas.microsoft.com/office/drawing/2014/main" id="{42A2C09D-5341-A8FD-5841-DAB40F82870A}"/>
              </a:ext>
            </a:extLst>
          </p:cNvPr>
          <p:cNvGrpSpPr/>
          <p:nvPr/>
        </p:nvGrpSpPr>
        <p:grpSpPr>
          <a:xfrm flipH="1">
            <a:off x="3424584" y="3325985"/>
            <a:ext cx="975485" cy="533400"/>
            <a:chOff x="5120849" y="3017520"/>
            <a:chExt cx="2879148" cy="533400"/>
          </a:xfrm>
          <a:effectLst>
            <a:glow rad="228600">
              <a:srgbClr val="00F1FF">
                <a:alpha val="40000"/>
              </a:srgbClr>
            </a:glow>
          </a:effectLst>
        </p:grpSpPr>
        <p:cxnSp>
          <p:nvCxnSpPr>
            <p:cNvPr id="45" name="Conector recto 44">
              <a:extLst>
                <a:ext uri="{FF2B5EF4-FFF2-40B4-BE49-F238E27FC236}">
                  <a16:creationId xmlns:a16="http://schemas.microsoft.com/office/drawing/2014/main" id="{D9B96796-8D12-1BE0-5179-5E6522319D1F}"/>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6" name="Conector recto 45">
              <a:extLst>
                <a:ext uri="{FF2B5EF4-FFF2-40B4-BE49-F238E27FC236}">
                  <a16:creationId xmlns:a16="http://schemas.microsoft.com/office/drawing/2014/main" id="{AC4113A2-0DA5-D1F0-B3EC-AD0CC32EE0DA}"/>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7" name="Conector recto 46">
              <a:extLst>
                <a:ext uri="{FF2B5EF4-FFF2-40B4-BE49-F238E27FC236}">
                  <a16:creationId xmlns:a16="http://schemas.microsoft.com/office/drawing/2014/main" id="{E7DB5015-C468-9CA2-6850-501A162F7E4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51" name="CuadroTexto 50">
            <a:extLst>
              <a:ext uri="{FF2B5EF4-FFF2-40B4-BE49-F238E27FC236}">
                <a16:creationId xmlns:a16="http://schemas.microsoft.com/office/drawing/2014/main" id="{52500A0D-FC60-A4FE-A818-BB3674DB4360}"/>
              </a:ext>
            </a:extLst>
          </p:cNvPr>
          <p:cNvSpPr txBox="1"/>
          <p:nvPr/>
        </p:nvSpPr>
        <p:spPr>
          <a:xfrm>
            <a:off x="8318730" y="3002819"/>
            <a:ext cx="4052959" cy="646331"/>
          </a:xfrm>
          <a:prstGeom prst="rect">
            <a:avLst/>
          </a:prstGeom>
          <a:noFill/>
        </p:spPr>
        <p:txBody>
          <a:bodyPr wrap="square" rtlCol="0">
            <a:spAutoFit/>
          </a:bodyPr>
          <a:lstStyle/>
          <a:p>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00F1FF"/>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52" name="CuadroTexto 51">
            <a:extLst>
              <a:ext uri="{FF2B5EF4-FFF2-40B4-BE49-F238E27FC236}">
                <a16:creationId xmlns:a16="http://schemas.microsoft.com/office/drawing/2014/main" id="{8CEEC69C-63B9-E12A-5EAD-5038F7D1BB7E}"/>
              </a:ext>
            </a:extLst>
          </p:cNvPr>
          <p:cNvSpPr txBox="1"/>
          <p:nvPr/>
        </p:nvSpPr>
        <p:spPr>
          <a:xfrm>
            <a:off x="199901" y="2891173"/>
            <a:ext cx="3326253" cy="646331"/>
          </a:xfrm>
          <a:prstGeom prst="rect">
            <a:avLst/>
          </a:prstGeom>
          <a:noFill/>
        </p:spPr>
        <p:txBody>
          <a:bodyPr wrap="square" rtlCol="0">
            <a:spAutoFit/>
          </a:bodyPr>
          <a:lstStyle/>
          <a:p>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Modulo de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Previsualizacion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en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tiempo</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real</a:t>
            </a:r>
          </a:p>
        </p:txBody>
      </p:sp>
      <p:sp>
        <p:nvSpPr>
          <p:cNvPr id="53" name="CuadroTexto 52">
            <a:extLst>
              <a:ext uri="{FF2B5EF4-FFF2-40B4-BE49-F238E27FC236}">
                <a16:creationId xmlns:a16="http://schemas.microsoft.com/office/drawing/2014/main" id="{42C2EEEE-7E25-BF46-6661-E6B9BAD3A65B}"/>
              </a:ext>
            </a:extLst>
          </p:cNvPr>
          <p:cNvSpPr txBox="1"/>
          <p:nvPr/>
        </p:nvSpPr>
        <p:spPr>
          <a:xfrm>
            <a:off x="1552226" y="1861643"/>
            <a:ext cx="2171312"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Aplicación Web</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5479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3873926" y="4413529"/>
            <a:ext cx="4444145" cy="4328044"/>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508" y="2820686"/>
            <a:ext cx="1003127" cy="1003127"/>
          </a:xfrm>
          <a:prstGeom prst="rect">
            <a:avLst/>
          </a:prstGeom>
        </p:spPr>
      </p:pic>
      <p:pic>
        <p:nvPicPr>
          <p:cNvPr id="7" name="Imagen 6">
            <a:extLst>
              <a:ext uri="{FF2B5EF4-FFF2-40B4-BE49-F238E27FC236}">
                <a16:creationId xmlns:a16="http://schemas.microsoft.com/office/drawing/2014/main" id="{09F7D65A-9D02-6D47-A222-88A989EFB5FF}"/>
              </a:ext>
            </a:extLst>
          </p:cNvPr>
          <p:cNvPicPr>
            <a:picLocks noChangeAspect="1"/>
          </p:cNvPicPr>
          <p:nvPr/>
        </p:nvPicPr>
        <p:blipFill>
          <a:blip r:embed="rId4"/>
          <a:stretch>
            <a:fillRect/>
          </a:stretch>
        </p:blipFill>
        <p:spPr>
          <a:xfrm>
            <a:off x="551157" y="2780793"/>
            <a:ext cx="995933" cy="995933"/>
          </a:xfrm>
          <a:prstGeom prst="rect">
            <a:avLst/>
          </a:prstGeom>
        </p:spPr>
      </p:pic>
      <p:pic>
        <p:nvPicPr>
          <p:cNvPr id="14" name="Imagen 13">
            <a:extLst>
              <a:ext uri="{FF2B5EF4-FFF2-40B4-BE49-F238E27FC236}">
                <a16:creationId xmlns:a16="http://schemas.microsoft.com/office/drawing/2014/main" id="{D656C9D1-ED6F-53ED-8D5E-D999EDC7874D}"/>
              </a:ext>
            </a:extLst>
          </p:cNvPr>
          <p:cNvPicPr>
            <a:picLocks noChangeAspect="1"/>
          </p:cNvPicPr>
          <p:nvPr/>
        </p:nvPicPr>
        <p:blipFill>
          <a:blip r:embed="rId5"/>
          <a:stretch>
            <a:fillRect/>
          </a:stretch>
        </p:blipFill>
        <p:spPr>
          <a:xfrm>
            <a:off x="561538" y="997997"/>
            <a:ext cx="952907" cy="952907"/>
          </a:xfrm>
          <a:prstGeom prst="rect">
            <a:avLst/>
          </a:prstGeom>
        </p:spPr>
      </p:pic>
      <p:pic>
        <p:nvPicPr>
          <p:cNvPr id="18" name="Imagen 17">
            <a:extLst>
              <a:ext uri="{FF2B5EF4-FFF2-40B4-BE49-F238E27FC236}">
                <a16:creationId xmlns:a16="http://schemas.microsoft.com/office/drawing/2014/main" id="{BB7D9A63-41E5-CA3F-263D-81815112ED02}"/>
              </a:ext>
            </a:extLst>
          </p:cNvPr>
          <p:cNvPicPr>
            <a:picLocks noChangeAspect="1"/>
          </p:cNvPicPr>
          <p:nvPr/>
        </p:nvPicPr>
        <p:blipFill>
          <a:blip r:embed="rId6"/>
          <a:stretch>
            <a:fillRect/>
          </a:stretch>
        </p:blipFill>
        <p:spPr>
          <a:xfrm>
            <a:off x="2519652" y="2687626"/>
            <a:ext cx="1166648" cy="1166648"/>
          </a:xfrm>
          <a:prstGeom prst="rect">
            <a:avLst/>
          </a:prstGeom>
        </p:spPr>
      </p:pic>
      <p:pic>
        <p:nvPicPr>
          <p:cNvPr id="19" name="Imagen 18">
            <a:extLst>
              <a:ext uri="{FF2B5EF4-FFF2-40B4-BE49-F238E27FC236}">
                <a16:creationId xmlns:a16="http://schemas.microsoft.com/office/drawing/2014/main" id="{D3D94F19-EEFC-741E-4BCE-B0DF36E02A65}"/>
              </a:ext>
            </a:extLst>
          </p:cNvPr>
          <p:cNvPicPr>
            <a:picLocks noChangeAspect="1"/>
          </p:cNvPicPr>
          <p:nvPr/>
        </p:nvPicPr>
        <p:blipFill>
          <a:blip r:embed="rId7"/>
          <a:stretch>
            <a:fillRect/>
          </a:stretch>
        </p:blipFill>
        <p:spPr>
          <a:xfrm>
            <a:off x="1589681" y="2875161"/>
            <a:ext cx="807195" cy="807195"/>
          </a:xfrm>
          <a:prstGeom prst="rect">
            <a:avLst/>
          </a:prstGeom>
        </p:spPr>
      </p:pic>
      <p:pic>
        <p:nvPicPr>
          <p:cNvPr id="21" name="Imagen 20">
            <a:extLst>
              <a:ext uri="{FF2B5EF4-FFF2-40B4-BE49-F238E27FC236}">
                <a16:creationId xmlns:a16="http://schemas.microsoft.com/office/drawing/2014/main" id="{377BFF89-BDC6-061C-38E3-BD24859DF9AB}"/>
              </a:ext>
            </a:extLst>
          </p:cNvPr>
          <p:cNvPicPr>
            <a:picLocks noChangeAspect="1"/>
          </p:cNvPicPr>
          <p:nvPr/>
        </p:nvPicPr>
        <p:blipFill>
          <a:blip r:embed="rId7"/>
          <a:stretch>
            <a:fillRect/>
          </a:stretch>
        </p:blipFill>
        <p:spPr>
          <a:xfrm>
            <a:off x="5840485" y="2846517"/>
            <a:ext cx="807195" cy="807195"/>
          </a:xfrm>
          <a:prstGeom prst="rect">
            <a:avLst/>
          </a:prstGeom>
        </p:spPr>
      </p:pic>
      <p:pic>
        <p:nvPicPr>
          <p:cNvPr id="32" name="Imagen 31">
            <a:extLst>
              <a:ext uri="{FF2B5EF4-FFF2-40B4-BE49-F238E27FC236}">
                <a16:creationId xmlns:a16="http://schemas.microsoft.com/office/drawing/2014/main" id="{B6DBFF3B-6788-0647-6B4B-D068A78D313A}"/>
              </a:ext>
            </a:extLst>
          </p:cNvPr>
          <p:cNvPicPr>
            <a:picLocks noChangeAspect="1"/>
          </p:cNvPicPr>
          <p:nvPr/>
        </p:nvPicPr>
        <p:blipFill>
          <a:blip r:embed="rId8"/>
          <a:stretch>
            <a:fillRect/>
          </a:stretch>
        </p:blipFill>
        <p:spPr>
          <a:xfrm>
            <a:off x="6645329" y="2712429"/>
            <a:ext cx="1003127" cy="1003127"/>
          </a:xfrm>
          <a:prstGeom prst="rect">
            <a:avLst/>
          </a:prstGeom>
        </p:spPr>
      </p:pic>
      <p:pic>
        <p:nvPicPr>
          <p:cNvPr id="33" name="Imagen 32">
            <a:extLst>
              <a:ext uri="{FF2B5EF4-FFF2-40B4-BE49-F238E27FC236}">
                <a16:creationId xmlns:a16="http://schemas.microsoft.com/office/drawing/2014/main" id="{599185C8-9BBE-2E4A-C44F-E6002D3573D1}"/>
              </a:ext>
            </a:extLst>
          </p:cNvPr>
          <p:cNvPicPr>
            <a:picLocks noChangeAspect="1"/>
          </p:cNvPicPr>
          <p:nvPr/>
        </p:nvPicPr>
        <p:blipFill>
          <a:blip r:embed="rId7"/>
          <a:stretch>
            <a:fillRect/>
          </a:stretch>
        </p:blipFill>
        <p:spPr>
          <a:xfrm>
            <a:off x="7646105" y="2820686"/>
            <a:ext cx="807195" cy="807195"/>
          </a:xfrm>
          <a:prstGeom prst="rect">
            <a:avLst/>
          </a:prstGeom>
        </p:spPr>
      </p:pic>
      <p:pic>
        <p:nvPicPr>
          <p:cNvPr id="35" name="Imagen 34">
            <a:extLst>
              <a:ext uri="{FF2B5EF4-FFF2-40B4-BE49-F238E27FC236}">
                <a16:creationId xmlns:a16="http://schemas.microsoft.com/office/drawing/2014/main" id="{7C7FD6EF-20F2-04DC-B90D-6CDDF1CFAD7B}"/>
              </a:ext>
            </a:extLst>
          </p:cNvPr>
          <p:cNvPicPr>
            <a:picLocks noChangeAspect="1"/>
          </p:cNvPicPr>
          <p:nvPr/>
        </p:nvPicPr>
        <p:blipFill>
          <a:blip r:embed="rId9"/>
          <a:stretch>
            <a:fillRect/>
          </a:stretch>
        </p:blipFill>
        <p:spPr>
          <a:xfrm>
            <a:off x="10671336" y="2662411"/>
            <a:ext cx="925577" cy="925577"/>
          </a:xfrm>
          <a:prstGeom prst="rect">
            <a:avLst/>
          </a:prstGeom>
        </p:spPr>
      </p:pic>
      <p:pic>
        <p:nvPicPr>
          <p:cNvPr id="39" name="Imagen 38">
            <a:extLst>
              <a:ext uri="{FF2B5EF4-FFF2-40B4-BE49-F238E27FC236}">
                <a16:creationId xmlns:a16="http://schemas.microsoft.com/office/drawing/2014/main" id="{5B968E2E-569D-2FA4-C27B-2EC5B2836562}"/>
              </a:ext>
            </a:extLst>
          </p:cNvPr>
          <p:cNvPicPr>
            <a:picLocks noChangeAspect="1"/>
          </p:cNvPicPr>
          <p:nvPr/>
        </p:nvPicPr>
        <p:blipFill>
          <a:blip r:embed="rId10"/>
          <a:stretch>
            <a:fillRect/>
          </a:stretch>
        </p:blipFill>
        <p:spPr>
          <a:xfrm>
            <a:off x="8559150" y="2622580"/>
            <a:ext cx="1003127" cy="1003127"/>
          </a:xfrm>
          <a:prstGeom prst="rect">
            <a:avLst/>
          </a:prstGeom>
        </p:spPr>
      </p:pic>
      <p:pic>
        <p:nvPicPr>
          <p:cNvPr id="50" name="Imagen 49">
            <a:extLst>
              <a:ext uri="{FF2B5EF4-FFF2-40B4-BE49-F238E27FC236}">
                <a16:creationId xmlns:a16="http://schemas.microsoft.com/office/drawing/2014/main" id="{D8BC3FEB-67E8-4A44-0169-4B19B0D117AE}"/>
              </a:ext>
            </a:extLst>
          </p:cNvPr>
          <p:cNvPicPr>
            <a:picLocks noChangeAspect="1"/>
          </p:cNvPicPr>
          <p:nvPr/>
        </p:nvPicPr>
        <p:blipFill>
          <a:blip r:embed="rId7"/>
          <a:stretch>
            <a:fillRect/>
          </a:stretch>
        </p:blipFill>
        <p:spPr>
          <a:xfrm rot="5400000">
            <a:off x="8642926" y="1976470"/>
            <a:ext cx="656603" cy="656603"/>
          </a:xfrm>
          <a:prstGeom prst="rect">
            <a:avLst/>
          </a:prstGeom>
        </p:spPr>
      </p:pic>
      <p:pic>
        <p:nvPicPr>
          <p:cNvPr id="56" name="Imagen 55">
            <a:extLst>
              <a:ext uri="{FF2B5EF4-FFF2-40B4-BE49-F238E27FC236}">
                <a16:creationId xmlns:a16="http://schemas.microsoft.com/office/drawing/2014/main" id="{6394B5FA-F8F1-9AA8-7AB0-3E33B8962C60}"/>
              </a:ext>
            </a:extLst>
          </p:cNvPr>
          <p:cNvPicPr>
            <a:picLocks noChangeAspect="1"/>
          </p:cNvPicPr>
          <p:nvPr/>
        </p:nvPicPr>
        <p:blipFill>
          <a:blip r:embed="rId7"/>
          <a:stretch>
            <a:fillRect/>
          </a:stretch>
        </p:blipFill>
        <p:spPr>
          <a:xfrm>
            <a:off x="9665776" y="2780793"/>
            <a:ext cx="807195" cy="807195"/>
          </a:xfrm>
          <a:prstGeom prst="rect">
            <a:avLst/>
          </a:prstGeom>
        </p:spPr>
      </p:pic>
      <p:pic>
        <p:nvPicPr>
          <p:cNvPr id="57" name="Imagen 56">
            <a:extLst>
              <a:ext uri="{FF2B5EF4-FFF2-40B4-BE49-F238E27FC236}">
                <a16:creationId xmlns:a16="http://schemas.microsoft.com/office/drawing/2014/main" id="{01ACE241-24D3-257F-DF79-4D3E55F6E744}"/>
              </a:ext>
            </a:extLst>
          </p:cNvPr>
          <p:cNvPicPr>
            <a:picLocks noChangeAspect="1"/>
          </p:cNvPicPr>
          <p:nvPr/>
        </p:nvPicPr>
        <p:blipFill>
          <a:blip r:embed="rId7"/>
          <a:stretch>
            <a:fillRect/>
          </a:stretch>
        </p:blipFill>
        <p:spPr>
          <a:xfrm>
            <a:off x="3813852" y="2847313"/>
            <a:ext cx="807195" cy="807195"/>
          </a:xfrm>
          <a:prstGeom prst="rect">
            <a:avLst/>
          </a:prstGeom>
        </p:spPr>
      </p:pic>
      <p:grpSp>
        <p:nvGrpSpPr>
          <p:cNvPr id="61" name="Grupo 60">
            <a:extLst>
              <a:ext uri="{FF2B5EF4-FFF2-40B4-BE49-F238E27FC236}">
                <a16:creationId xmlns:a16="http://schemas.microsoft.com/office/drawing/2014/main" id="{6872F688-8845-AD5C-830A-615C5D82B13C}"/>
              </a:ext>
            </a:extLst>
          </p:cNvPr>
          <p:cNvGrpSpPr/>
          <p:nvPr/>
        </p:nvGrpSpPr>
        <p:grpSpPr>
          <a:xfrm>
            <a:off x="7886212" y="882445"/>
            <a:ext cx="2176267" cy="1198114"/>
            <a:chOff x="7101725" y="1198712"/>
            <a:chExt cx="2176267" cy="1198114"/>
          </a:xfrm>
        </p:grpSpPr>
        <p:pic>
          <p:nvPicPr>
            <p:cNvPr id="58" name="Imagen 57">
              <a:extLst>
                <a:ext uri="{FF2B5EF4-FFF2-40B4-BE49-F238E27FC236}">
                  <a16:creationId xmlns:a16="http://schemas.microsoft.com/office/drawing/2014/main" id="{A7D704DC-12F4-7B43-9E7F-BC0D2401404A}"/>
                </a:ext>
              </a:extLst>
            </p:cNvPr>
            <p:cNvPicPr>
              <a:picLocks noChangeAspect="1"/>
            </p:cNvPicPr>
            <p:nvPr/>
          </p:nvPicPr>
          <p:blipFill>
            <a:blip r:embed="rId8"/>
            <a:stretch>
              <a:fillRect/>
            </a:stretch>
          </p:blipFill>
          <p:spPr>
            <a:xfrm>
              <a:off x="8455695" y="1332593"/>
              <a:ext cx="822297" cy="822297"/>
            </a:xfrm>
            <a:prstGeom prst="rect">
              <a:avLst/>
            </a:prstGeom>
          </p:spPr>
        </p:pic>
        <p:pic>
          <p:nvPicPr>
            <p:cNvPr id="59" name="Imagen 58">
              <a:extLst>
                <a:ext uri="{FF2B5EF4-FFF2-40B4-BE49-F238E27FC236}">
                  <a16:creationId xmlns:a16="http://schemas.microsoft.com/office/drawing/2014/main" id="{F00948F5-1097-47A9-64A5-00758D92912B}"/>
                </a:ext>
              </a:extLst>
            </p:cNvPr>
            <p:cNvPicPr>
              <a:picLocks noChangeAspect="1"/>
            </p:cNvPicPr>
            <p:nvPr/>
          </p:nvPicPr>
          <p:blipFill>
            <a:blip r:embed="rId4"/>
            <a:stretch>
              <a:fillRect/>
            </a:stretch>
          </p:blipFill>
          <p:spPr>
            <a:xfrm>
              <a:off x="7101725" y="1343115"/>
              <a:ext cx="811775" cy="811775"/>
            </a:xfrm>
            <a:prstGeom prst="rect">
              <a:avLst/>
            </a:prstGeom>
          </p:spPr>
        </p:pic>
        <p:pic>
          <p:nvPicPr>
            <p:cNvPr id="60" name="Imagen 59">
              <a:extLst>
                <a:ext uri="{FF2B5EF4-FFF2-40B4-BE49-F238E27FC236}">
                  <a16:creationId xmlns:a16="http://schemas.microsoft.com/office/drawing/2014/main" id="{D1F42EAE-75A6-E20A-859E-3FDDAC3B0010}"/>
                </a:ext>
              </a:extLst>
            </p:cNvPr>
            <p:cNvPicPr>
              <a:picLocks noChangeAspect="1"/>
            </p:cNvPicPr>
            <p:nvPr/>
          </p:nvPicPr>
          <p:blipFill>
            <a:blip r:embed="rId11"/>
            <a:stretch>
              <a:fillRect/>
            </a:stretch>
          </p:blipFill>
          <p:spPr>
            <a:xfrm>
              <a:off x="7587684" y="1198712"/>
              <a:ext cx="1198114" cy="1198114"/>
            </a:xfrm>
            <a:prstGeom prst="rect">
              <a:avLst/>
            </a:prstGeom>
          </p:spPr>
        </p:pic>
      </p:grpSp>
      <p:pic>
        <p:nvPicPr>
          <p:cNvPr id="62" name="Imagen 61">
            <a:extLst>
              <a:ext uri="{FF2B5EF4-FFF2-40B4-BE49-F238E27FC236}">
                <a16:creationId xmlns:a16="http://schemas.microsoft.com/office/drawing/2014/main" id="{D5E1A5DC-E56C-058D-B6C7-D907826533EE}"/>
              </a:ext>
            </a:extLst>
          </p:cNvPr>
          <p:cNvPicPr>
            <a:picLocks noChangeAspect="1"/>
          </p:cNvPicPr>
          <p:nvPr/>
        </p:nvPicPr>
        <p:blipFill>
          <a:blip r:embed="rId7"/>
          <a:stretch>
            <a:fillRect/>
          </a:stretch>
        </p:blipFill>
        <p:spPr>
          <a:xfrm rot="5400000">
            <a:off x="709689" y="2018597"/>
            <a:ext cx="656603" cy="656603"/>
          </a:xfrm>
          <a:prstGeom prst="rect">
            <a:avLst/>
          </a:prstGeom>
        </p:spPr>
      </p:pic>
      <p:pic>
        <p:nvPicPr>
          <p:cNvPr id="8" name="Imagen 7">
            <a:extLst>
              <a:ext uri="{FF2B5EF4-FFF2-40B4-BE49-F238E27FC236}">
                <a16:creationId xmlns:a16="http://schemas.microsoft.com/office/drawing/2014/main" id="{A6AED8E9-FDDB-CF5D-AEDA-7BF859B0276A}"/>
              </a:ext>
            </a:extLst>
          </p:cNvPr>
          <p:cNvPicPr>
            <a:picLocks noChangeAspect="1"/>
          </p:cNvPicPr>
          <p:nvPr/>
        </p:nvPicPr>
        <p:blipFill>
          <a:blip r:embed="rId12"/>
          <a:stretch>
            <a:fillRect/>
          </a:stretch>
        </p:blipFill>
        <p:spPr>
          <a:xfrm>
            <a:off x="2505554" y="4935348"/>
            <a:ext cx="876448" cy="1149202"/>
          </a:xfrm>
          <a:prstGeom prst="rect">
            <a:avLst/>
          </a:prstGeom>
        </p:spPr>
      </p:pic>
      <p:sp>
        <p:nvSpPr>
          <p:cNvPr id="11" name="CuadroTexto 10">
            <a:extLst>
              <a:ext uri="{FF2B5EF4-FFF2-40B4-BE49-F238E27FC236}">
                <a16:creationId xmlns:a16="http://schemas.microsoft.com/office/drawing/2014/main" id="{994B1E13-427C-7F52-D1A7-2186549D84D3}"/>
              </a:ext>
            </a:extLst>
          </p:cNvPr>
          <p:cNvSpPr txBox="1"/>
          <p:nvPr/>
        </p:nvSpPr>
        <p:spPr>
          <a:xfrm>
            <a:off x="507231" y="4131232"/>
            <a:ext cx="5191490" cy="369332"/>
          </a:xfrm>
          <a:prstGeom prst="rect">
            <a:avLst/>
          </a:prstGeom>
          <a:noFill/>
          <a:effectLst>
            <a:glow rad="228600">
              <a:srgbClr val="00F1FF">
                <a:alpha val="40000"/>
              </a:srgbClr>
            </a:glow>
          </a:effectLst>
        </p:spPr>
        <p:txBody>
          <a:bodyPr wrap="square" rtlCol="0">
            <a:spAutoFit/>
          </a:bodyPr>
          <a:lstStyle/>
          <a:p>
            <a:r>
              <a:rPr lang="es-CO" dirty="0">
                <a:solidFill>
                  <a:srgbClr val="00F1FF"/>
                </a:solidFill>
                <a:latin typeface="Raleway Black" pitchFamily="2" charset="0"/>
              </a:rPr>
              <a:t>AJUSTE FINO DE MODELO PRE-ENTRENADO</a:t>
            </a:r>
            <a:endParaRPr lang="en-US" dirty="0">
              <a:solidFill>
                <a:srgbClr val="00F1FF"/>
              </a:solidFill>
              <a:latin typeface="Raleway Black" pitchFamily="2" charset="0"/>
            </a:endParaRPr>
          </a:p>
        </p:txBody>
      </p:sp>
      <p:pic>
        <p:nvPicPr>
          <p:cNvPr id="12" name="Imagen 11">
            <a:extLst>
              <a:ext uri="{FF2B5EF4-FFF2-40B4-BE49-F238E27FC236}">
                <a16:creationId xmlns:a16="http://schemas.microsoft.com/office/drawing/2014/main" id="{DF5B0D0C-90F0-B0BA-2D7A-D922A1C2A15C}"/>
              </a:ext>
            </a:extLst>
          </p:cNvPr>
          <p:cNvPicPr>
            <a:picLocks noChangeAspect="1"/>
          </p:cNvPicPr>
          <p:nvPr/>
        </p:nvPicPr>
        <p:blipFill>
          <a:blip r:embed="rId8"/>
          <a:stretch>
            <a:fillRect/>
          </a:stretch>
        </p:blipFill>
        <p:spPr>
          <a:xfrm>
            <a:off x="501651" y="4949440"/>
            <a:ext cx="1003127" cy="1003127"/>
          </a:xfrm>
          <a:prstGeom prst="rect">
            <a:avLst/>
          </a:prstGeom>
        </p:spPr>
      </p:pic>
      <p:pic>
        <p:nvPicPr>
          <p:cNvPr id="13" name="Imagen 12">
            <a:extLst>
              <a:ext uri="{FF2B5EF4-FFF2-40B4-BE49-F238E27FC236}">
                <a16:creationId xmlns:a16="http://schemas.microsoft.com/office/drawing/2014/main" id="{8C7321F8-2B7A-E325-813B-BE4AC86F8698}"/>
              </a:ext>
            </a:extLst>
          </p:cNvPr>
          <p:cNvPicPr>
            <a:picLocks noChangeAspect="1"/>
          </p:cNvPicPr>
          <p:nvPr/>
        </p:nvPicPr>
        <p:blipFill>
          <a:blip r:embed="rId7"/>
          <a:stretch>
            <a:fillRect/>
          </a:stretch>
        </p:blipFill>
        <p:spPr>
          <a:xfrm>
            <a:off x="1502427" y="5057697"/>
            <a:ext cx="807195" cy="807195"/>
          </a:xfrm>
          <a:prstGeom prst="rect">
            <a:avLst/>
          </a:prstGeom>
        </p:spPr>
      </p:pic>
      <p:pic>
        <p:nvPicPr>
          <p:cNvPr id="15" name="Imagen 14">
            <a:extLst>
              <a:ext uri="{FF2B5EF4-FFF2-40B4-BE49-F238E27FC236}">
                <a16:creationId xmlns:a16="http://schemas.microsoft.com/office/drawing/2014/main" id="{F355149A-9133-0576-C0A0-D382384E9FBC}"/>
              </a:ext>
            </a:extLst>
          </p:cNvPr>
          <p:cNvPicPr>
            <a:picLocks noChangeAspect="1"/>
          </p:cNvPicPr>
          <p:nvPr/>
        </p:nvPicPr>
        <p:blipFill>
          <a:blip r:embed="rId7"/>
          <a:stretch>
            <a:fillRect/>
          </a:stretch>
        </p:blipFill>
        <p:spPr>
          <a:xfrm>
            <a:off x="3678106" y="5057697"/>
            <a:ext cx="807195" cy="807195"/>
          </a:xfrm>
          <a:prstGeom prst="rect">
            <a:avLst/>
          </a:prstGeom>
        </p:spPr>
      </p:pic>
      <p:pic>
        <p:nvPicPr>
          <p:cNvPr id="16" name="Imagen 15">
            <a:extLst>
              <a:ext uri="{FF2B5EF4-FFF2-40B4-BE49-F238E27FC236}">
                <a16:creationId xmlns:a16="http://schemas.microsoft.com/office/drawing/2014/main" id="{E8B698D2-F6D7-F89A-12F4-4C24FF74B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92" y="4920260"/>
            <a:ext cx="1003127" cy="1003127"/>
          </a:xfrm>
          <a:prstGeom prst="rect">
            <a:avLst/>
          </a:prstGeom>
        </p:spPr>
      </p:pic>
      <p:pic>
        <p:nvPicPr>
          <p:cNvPr id="17" name="Imagen 16">
            <a:extLst>
              <a:ext uri="{FF2B5EF4-FFF2-40B4-BE49-F238E27FC236}">
                <a16:creationId xmlns:a16="http://schemas.microsoft.com/office/drawing/2014/main" id="{7E0BCF3C-9E78-DA51-F1A1-2AAA79043D34}"/>
              </a:ext>
            </a:extLst>
          </p:cNvPr>
          <p:cNvPicPr>
            <a:picLocks noChangeAspect="1"/>
          </p:cNvPicPr>
          <p:nvPr/>
        </p:nvPicPr>
        <p:blipFill>
          <a:blip r:embed="rId7"/>
          <a:stretch>
            <a:fillRect/>
          </a:stretch>
        </p:blipFill>
        <p:spPr>
          <a:xfrm>
            <a:off x="6073693" y="5040855"/>
            <a:ext cx="807195" cy="807195"/>
          </a:xfrm>
          <a:prstGeom prst="rect">
            <a:avLst/>
          </a:prstGeom>
        </p:spPr>
      </p:pic>
      <p:pic>
        <p:nvPicPr>
          <p:cNvPr id="24" name="Imagen 23">
            <a:extLst>
              <a:ext uri="{FF2B5EF4-FFF2-40B4-BE49-F238E27FC236}">
                <a16:creationId xmlns:a16="http://schemas.microsoft.com/office/drawing/2014/main" id="{A0154002-3CAC-72DC-4E5D-05FC274FE5A5}"/>
              </a:ext>
            </a:extLst>
          </p:cNvPr>
          <p:cNvPicPr>
            <a:picLocks noChangeAspect="1"/>
          </p:cNvPicPr>
          <p:nvPr/>
        </p:nvPicPr>
        <p:blipFill>
          <a:blip r:embed="rId13"/>
          <a:stretch>
            <a:fillRect/>
          </a:stretch>
        </p:blipFill>
        <p:spPr>
          <a:xfrm>
            <a:off x="4748645" y="4931059"/>
            <a:ext cx="985990" cy="985990"/>
          </a:xfrm>
          <a:prstGeom prst="rect">
            <a:avLst/>
          </a:prstGeom>
        </p:spPr>
      </p:pic>
    </p:spTree>
    <p:extLst>
      <p:ext uri="{BB962C8B-B14F-4D97-AF65-F5344CB8AC3E}">
        <p14:creationId xmlns:p14="http://schemas.microsoft.com/office/powerpoint/2010/main" val="401569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uadroTexto 1">
            <a:extLst>
              <a:ext uri="{FF2B5EF4-FFF2-40B4-BE49-F238E27FC236}">
                <a16:creationId xmlns:a16="http://schemas.microsoft.com/office/drawing/2014/main" id="{6E2C753E-031A-A0F4-0EE3-13832C10421D}"/>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3" name="Imagen 2">
            <a:extLst>
              <a:ext uri="{FF2B5EF4-FFF2-40B4-BE49-F238E27FC236}">
                <a16:creationId xmlns:a16="http://schemas.microsoft.com/office/drawing/2014/main" id="{9931345E-3A9F-6870-A9C0-48440B29AC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986" y="992394"/>
            <a:ext cx="7652025" cy="5185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40093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56451" y="2832295"/>
            <a:ext cx="5192447" cy="707886"/>
          </a:xfrm>
          <a:prstGeom prst="rect">
            <a:avLst/>
          </a:prstGeom>
          <a:noFill/>
        </p:spPr>
        <p:txBody>
          <a:bodyPr wrap="none" rtlCol="0">
            <a:spAutoFit/>
          </a:bodyPr>
          <a:lstStyle/>
          <a:p>
            <a:r>
              <a:rPr lang="en-US" sz="4000" dirty="0" err="1">
                <a:solidFill>
                  <a:srgbClr val="EB9734"/>
                </a:solidFill>
                <a:latin typeface="Raleway Black" pitchFamily="2" charset="0"/>
              </a:rPr>
              <a:t>OBJETIVO</a:t>
            </a:r>
            <a:r>
              <a:rPr lang="en-US" sz="4000" dirty="0">
                <a:solidFill>
                  <a:srgbClr val="EB9734"/>
                </a:solidFill>
                <a:latin typeface="Raleway Black" pitchFamily="2" charset="0"/>
              </a:rPr>
              <a:t> GENERAL</a:t>
            </a:r>
          </a:p>
        </p:txBody>
      </p:sp>
    </p:spTree>
    <p:extLst>
      <p:ext uri="{BB962C8B-B14F-4D97-AF65-F5344CB8AC3E}">
        <p14:creationId xmlns:p14="http://schemas.microsoft.com/office/powerpoint/2010/main" val="300334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459845" y="1919667"/>
            <a:ext cx="9447892" cy="2308324"/>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modelo de inteligencia artificial basado en el campo del Procesamiento del Lenguaje Natural para la </a:t>
            </a:r>
            <a:r>
              <a:rPr lang="es-MX" sz="2400" dirty="0">
                <a:solidFill>
                  <a:schemeClr val="accent2"/>
                </a:solidFill>
                <a:latin typeface="Raleway Black" pitchFamily="2" charset="0"/>
                <a:ea typeface="Open Sans SemiBold" panose="020B0706030804020204" pitchFamily="34" charset="0"/>
                <a:cs typeface="Open Sans SemiBold" panose="020B0706030804020204" pitchFamily="34" charset="0"/>
              </a:rPr>
              <a:t>generación de código CSS predefinido</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que facilite el trabajo de los desarrolladores de software, reduciendo así el tiempo de desarrollo al generar diseños predefinidos y personalizables.</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693640" cy="523220"/>
          </a:xfrm>
          <a:prstGeom prst="rect">
            <a:avLst/>
          </a:prstGeom>
          <a:noFill/>
        </p:spPr>
        <p:txBody>
          <a:bodyPr wrap="none" rtlCol="0">
            <a:spAutoFit/>
          </a:bodyPr>
          <a:lstStyle/>
          <a:p>
            <a:r>
              <a:rPr lang="en-US" sz="2800" dirty="0" err="1">
                <a:solidFill>
                  <a:srgbClr val="EB9734"/>
                </a:solidFill>
                <a:latin typeface="Raleway Black" pitchFamily="2" charset="0"/>
              </a:rPr>
              <a:t>OBJETIVO</a:t>
            </a:r>
            <a:r>
              <a:rPr lang="en-US" sz="2800" dirty="0">
                <a:solidFill>
                  <a:srgbClr val="EB9734"/>
                </a:solidFill>
                <a:latin typeface="Raleway Black" pitchFamily="2" charset="0"/>
              </a:rPr>
              <a:t> GENERAL</a:t>
            </a: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8" y="52669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4" y="527194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133389"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500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014284" y="2801938"/>
            <a:ext cx="6420347"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544493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669760" y="472935"/>
            <a:ext cx="4554452"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o 9">
            <a:extLst>
              <a:ext uri="{FF2B5EF4-FFF2-40B4-BE49-F238E27FC236}">
                <a16:creationId xmlns:a16="http://schemas.microsoft.com/office/drawing/2014/main" id="{4E2F4396-988A-BBBC-EF77-5336DDBE043B}"/>
              </a:ext>
            </a:extLst>
          </p:cNvPr>
          <p:cNvSpPr/>
          <p:nvPr/>
        </p:nvSpPr>
        <p:spPr>
          <a:xfrm rot="2700000">
            <a:off x="9382061" y="1734875"/>
            <a:ext cx="3440387" cy="3388249"/>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Marco 11">
            <a:extLst>
              <a:ext uri="{FF2B5EF4-FFF2-40B4-BE49-F238E27FC236}">
                <a16:creationId xmlns:a16="http://schemas.microsoft.com/office/drawing/2014/main" id="{6B7043E6-A16E-F277-EB3B-93E3104C4766}"/>
              </a:ext>
            </a:extLst>
          </p:cNvPr>
          <p:cNvSpPr/>
          <p:nvPr/>
        </p:nvSpPr>
        <p:spPr>
          <a:xfrm rot="13703644">
            <a:off x="-700773" y="2064834"/>
            <a:ext cx="3096158" cy="328171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569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5102661" y="2958490"/>
            <a:ext cx="2483373" cy="707886"/>
          </a:xfrm>
          <a:prstGeom prst="rect">
            <a:avLst/>
          </a:prstGeom>
          <a:noFill/>
        </p:spPr>
        <p:txBody>
          <a:bodyPr wrap="square">
            <a:spAutoFit/>
          </a:bodyPr>
          <a:lstStyle/>
          <a:p>
            <a:r>
              <a:rPr lang="es-CO" sz="4000" dirty="0">
                <a:solidFill>
                  <a:schemeClr val="accent1">
                    <a:lumMod val="40000"/>
                    <a:lumOff val="60000"/>
                  </a:schemeClr>
                </a:solidFill>
                <a:latin typeface="Raleway Black" pitchFamily="2" charset="0"/>
              </a:rPr>
              <a:t>ÍNDICE</a:t>
            </a:r>
            <a:endParaRPr lang="en-US" sz="4000" dirty="0">
              <a:solidFill>
                <a:schemeClr val="accent1">
                  <a:lumMod val="40000"/>
                  <a:lumOff val="60000"/>
                </a:schemeClr>
              </a:solidFill>
              <a:latin typeface="Raleway Black" pitchFamily="2" charset="0"/>
            </a:endParaRPr>
          </a:p>
        </p:txBody>
      </p:sp>
    </p:spTree>
    <p:extLst>
      <p:ext uri="{BB962C8B-B14F-4D97-AF65-F5344CB8AC3E}">
        <p14:creationId xmlns:p14="http://schemas.microsoft.com/office/powerpoint/2010/main" val="40551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4360214" y="2832295"/>
            <a:ext cx="4060727"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2661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2208865"/>
            <a:ext cx="10106742"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Se busca reducir los procesos repetitivos que un desarrollo de software puede tener a la hora de desarrollar con CSS</a:t>
            </a:r>
          </a:p>
          <a:p>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desarrolladores de software siempre enfrentan dificultades a la hora de desarrollar software de calidad. Al desarrollar una plataforma web que permite generación código CSS, previsualización en tiempo real de estilos CSS y etiquetas HTML y el ahorro de tiempo en pruebas y desarrollo a los ingenieros de software, se espera contribuir a la solución de este problema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42046" y="1383970"/>
            <a:ext cx="3752950"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Tecnológica</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71033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967485" y="1727587"/>
            <a:ext cx="10106742" cy="3785652"/>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desarrollo web, incluido el diseño y la implementación de CSS, puede ser abrumador para los principiantes debido a la complejidad y la cantidad de información que necesitan asimilar. Al ofrecer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asistencia personalizada y contextualizada a través del modelo de inteligencia artificial</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puede ayudar a reducir la curva de aprendizaje y hacer que el proceso sea más accesible y menos intimidante.</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Al eliminar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las barreras para los programadores principiantes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brindando la oportunidad de contribuir con nuevas ideas y soluciones creativas al mundo del desarrollo web. Esto puede llevar a una mayor innovación en el diseño y la implementación de sitios web y aplicaciones, enriqueciendo la experiencia en línea para los ingenieros de software.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34519" y="1256261"/>
            <a:ext cx="2885726"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Social</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419932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1936100" y="2894271"/>
            <a:ext cx="9140644"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428575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2074453"/>
            <a:ext cx="10224662"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término "desarrollador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comenzó a utilizarse de manera más prominente en la década de 2000, a medida que la web se volvía más compleja y se buscaba una manera de diferenciar las responsabilidades entre los desarrolladores que trabajaban en la parte visual e interactiva de los sitios web, y aquellos que trabajaban en la lógica del servidor y la parte detrás de escena.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981617" y="1267099"/>
            <a:ext cx="4435830"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26033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47307" y="1506670"/>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centra en la interfaz de usuario de un sitio web. Utilizan sus conocimientos de HTML y CSS para controlar el aspecto y la sensación de un sitio, a menudo adaptándose a los distintos tamaños de pantalla de los navegadores móviles y de escritorio.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412164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Frontend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1C030794-58E1-D9C8-0FFB-CCF7D97F2EFB}"/>
              </a:ext>
            </a:extLst>
          </p:cNvPr>
          <p:cNvSpPr txBox="1"/>
          <p:nvPr/>
        </p:nvSpPr>
        <p:spPr>
          <a:xfrm>
            <a:off x="834864" y="3430704"/>
            <a:ext cx="10313752"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de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backend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crea aplicaciones del lado del servidor que suelen requerir experiencia en el software del servidor web, las bases de datos y los sistemas operativos en los que se ejecutan.</a:t>
            </a:r>
          </a:p>
        </p:txBody>
      </p:sp>
      <p:sp>
        <p:nvSpPr>
          <p:cNvPr id="4" name="CuadroTexto 3">
            <a:extLst>
              <a:ext uri="{FF2B5EF4-FFF2-40B4-BE49-F238E27FC236}">
                <a16:creationId xmlns:a16="http://schemas.microsoft.com/office/drawing/2014/main" id="{2EBB9C7E-2BDA-586E-9A3C-9FE8EEC85ABC}"/>
              </a:ext>
            </a:extLst>
          </p:cNvPr>
          <p:cNvSpPr txBox="1"/>
          <p:nvPr/>
        </p:nvSpPr>
        <p:spPr>
          <a:xfrm>
            <a:off x="848868" y="2914963"/>
            <a:ext cx="406874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Backend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CuadroTexto 4">
            <a:extLst>
              <a:ext uri="{FF2B5EF4-FFF2-40B4-BE49-F238E27FC236}">
                <a16:creationId xmlns:a16="http://schemas.microsoft.com/office/drawing/2014/main" id="{2B3AF444-50CA-7662-B802-B83AC833ADE1}"/>
              </a:ext>
            </a:extLst>
          </p:cNvPr>
          <p:cNvSpPr txBox="1"/>
          <p:nvPr/>
        </p:nvSpPr>
        <p:spPr>
          <a:xfrm>
            <a:off x="847307" y="4962903"/>
            <a:ext cx="10313752" cy="707886"/>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full-</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stack</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hace el trabajo de los desarrolladores de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backend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sp>
        <p:nvSpPr>
          <p:cNvPr id="6" name="CuadroTexto 5">
            <a:extLst>
              <a:ext uri="{FF2B5EF4-FFF2-40B4-BE49-F238E27FC236}">
                <a16:creationId xmlns:a16="http://schemas.microsoft.com/office/drawing/2014/main" id="{3FCDBFEF-80B6-0F90-BA6F-34A836B42182}"/>
              </a:ext>
            </a:extLst>
          </p:cNvPr>
          <p:cNvSpPr txBox="1"/>
          <p:nvPr/>
        </p:nvSpPr>
        <p:spPr>
          <a:xfrm>
            <a:off x="848868" y="4532016"/>
            <a:ext cx="425469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Full-</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stack</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590045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Muchos desarrolladores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son también diseñadores, pero eso no es un requisito del título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Del mismo modo, muchos diseñadores web conocen bien el HTML y el CSS y pueden utilizarlos en las maquetas, pero no se consideran desarrolladores.</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52641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¿Los desarrolladores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Frontend</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son diseñadores web?</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8FA233A0-36BA-155C-057E-866B17AFE812}"/>
              </a:ext>
            </a:extLst>
          </p:cNvPr>
          <p:cNvSpPr txBox="1"/>
          <p:nvPr/>
        </p:nvSpPr>
        <p:spPr>
          <a:xfrm>
            <a:off x="822420" y="3211134"/>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Es relevante conocer los tipos de desarrolladores dado que a lo largo del desarrollo de la carrera el ingeniero de software trabaja o tiene que utilizar de manera directa o indirecta el lenguaje CSS para el desarrollo de interfaces de usuario.</a:t>
            </a:r>
          </a:p>
        </p:txBody>
      </p:sp>
    </p:spTree>
    <p:extLst>
      <p:ext uri="{BB962C8B-B14F-4D97-AF65-F5344CB8AC3E}">
        <p14:creationId xmlns:p14="http://schemas.microsoft.com/office/powerpoint/2010/main" val="128725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631216"/>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También en la actualidad existe muchos tipos de productos de software en los cuales la arquitectura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 sido implementada, brindando así un gran avance tecnológico y beneficios a las empresas que aplican la arquitectura Transformers en modelos de IA, algunos de los productos en los que se aplica esta tecnología en la actualidad son:</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6814686"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Transformer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y Modelos de IA en la actualidad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3BF79D7D-49BD-F64B-E5E7-715D4939CC34}"/>
              </a:ext>
            </a:extLst>
          </p:cNvPr>
          <p:cNvSpPr txBox="1"/>
          <p:nvPr/>
        </p:nvSpPr>
        <p:spPr>
          <a:xfrm>
            <a:off x="2567565" y="3527524"/>
            <a:ext cx="6848350" cy="1938992"/>
          </a:xfrm>
          <a:prstGeom prst="rect">
            <a:avLst/>
          </a:prstGeom>
          <a:noFill/>
        </p:spPr>
        <p:txBody>
          <a:bodyPr wrap="none" rtlCol="0">
            <a:spAutoFit/>
          </a:bodyPr>
          <a:lstStyle/>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Motores de búsqueda</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datos y minería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Generación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Reconocimiento de voz y procesamiento de audio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Aplicaciones de recomendación y personalización</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Seguridad y detección de fraudes</a:t>
            </a:r>
          </a:p>
        </p:txBody>
      </p:sp>
    </p:spTree>
    <p:extLst>
      <p:ext uri="{BB962C8B-B14F-4D97-AF65-F5344CB8AC3E}">
        <p14:creationId xmlns:p14="http://schemas.microsoft.com/office/powerpoint/2010/main" val="248586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37092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Casos de uso de un Modelo de Inteligencia Artificial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2BD315E4-48C4-9437-01DD-A2F09EC77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1318" y="1693355"/>
            <a:ext cx="8489364" cy="4704949"/>
          </a:xfrm>
          <a:prstGeom prst="rect">
            <a:avLst/>
          </a:prstGeom>
          <a:noFill/>
          <a:ln>
            <a:noFill/>
          </a:ln>
        </p:spPr>
      </p:pic>
    </p:spTree>
    <p:extLst>
      <p:ext uri="{BB962C8B-B14F-4D97-AF65-F5344CB8AC3E}">
        <p14:creationId xmlns:p14="http://schemas.microsoft.com/office/powerpoint/2010/main" val="390953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090981" y="2902198"/>
            <a:ext cx="6779161" cy="707886"/>
          </a:xfrm>
          <a:prstGeom prst="rect">
            <a:avLst/>
          </a:prstGeom>
          <a:noFill/>
        </p:spPr>
        <p:txBody>
          <a:bodyPr wrap="square">
            <a:spAutoFit/>
          </a:bodyPr>
          <a:lstStyle/>
          <a:p>
            <a:r>
              <a:rPr lang="es-CO" sz="4000" dirty="0">
                <a:solidFill>
                  <a:srgbClr val="00F1FF"/>
                </a:solidFill>
                <a:latin typeface="Raleway Black" pitchFamily="2" charset="0"/>
              </a:rPr>
              <a:t>ANTECEDENTE TEÓRICO</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231429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24281" y="2627827"/>
            <a:ext cx="3468704" cy="3346996"/>
          </a:xfrm>
          <a:prstGeom prst="frame">
            <a:avLst>
              <a:gd name="adj1" fmla="val 17453"/>
            </a:avLst>
          </a:prstGeom>
          <a:noFill/>
          <a:ln w="12700">
            <a:solidFill>
              <a:srgbClr val="00B050">
                <a:alpha val="56000"/>
              </a:srgbClr>
            </a:solidFill>
          </a:ln>
          <a:effectLst>
            <a:glow rad="203200">
              <a:srgbClr val="00B05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2129347" y="1892468"/>
            <a:ext cx="2776936" cy="2679500"/>
          </a:xfrm>
          <a:prstGeom prst="frame">
            <a:avLst>
              <a:gd name="adj1" fmla="val 31126"/>
            </a:avLst>
          </a:prstGeom>
          <a:noFill/>
          <a:ln w="12700">
            <a:solidFill>
              <a:schemeClr val="tx2">
                <a:lumMod val="40000"/>
                <a:lumOff val="60000"/>
                <a:alpha val="56000"/>
              </a:schemeClr>
            </a:solidFill>
          </a:ln>
          <a:effectLst>
            <a:glow rad="127000">
              <a:schemeClr val="accent1">
                <a:lumMod val="60000"/>
                <a:lumOff val="40000"/>
              </a:schemeClr>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932168" y="125825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6054198" y="4949466"/>
            <a:ext cx="5562741" cy="461665"/>
          </a:xfrm>
          <a:prstGeom prst="rect">
            <a:avLst/>
          </a:prstGeom>
          <a:noFill/>
        </p:spPr>
        <p:txBody>
          <a:bodyPr wrap="none" rtlCol="0">
            <a:spAutoFit/>
          </a:bodyPr>
          <a:lstStyle/>
          <a:p>
            <a:r>
              <a:rPr lang="es-MX" sz="2400" dirty="0">
                <a:solidFill>
                  <a:srgbClr val="00B05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727476" y="4406691"/>
            <a:ext cx="2515432"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JUSTIFICACIÓN</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7318665" y="2373301"/>
            <a:ext cx="4170543"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PROBLEMA CENTRAL</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5372702" y="1081378"/>
            <a:ext cx="1645920" cy="762468"/>
            <a:chOff x="6096000" y="3017520"/>
            <a:chExt cx="1645920" cy="533400"/>
          </a:xfrm>
          <a:effectLst>
            <a:glow rad="228600">
              <a:srgbClr val="8A14EC"/>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4140466" y="3121905"/>
            <a:ext cx="2348819" cy="762468"/>
            <a:chOff x="5651178" y="3017520"/>
            <a:chExt cx="2348819" cy="533400"/>
          </a:xfrm>
          <a:effectLst>
            <a:glow rad="127000">
              <a:schemeClr val="accent1">
                <a:lumMod val="60000"/>
                <a:lumOff val="40000"/>
              </a:schemeClr>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2929577" y="5238424"/>
            <a:ext cx="2879148" cy="523501"/>
            <a:chOff x="5120849" y="3017520"/>
            <a:chExt cx="2879148" cy="533400"/>
          </a:xfrm>
          <a:effectLst>
            <a:glow rad="228600">
              <a:srgbClr val="00B050">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5318965" y="203994"/>
            <a:ext cx="1814138" cy="523220"/>
          </a:xfrm>
          <a:prstGeom prst="rect">
            <a:avLst/>
          </a:prstGeom>
          <a:noFill/>
          <a:effectLst>
            <a:glow rad="228600">
              <a:srgbClr val="00F1FF">
                <a:alpha val="40000"/>
              </a:srgbClr>
            </a:glow>
          </a:effectLst>
        </p:spPr>
        <p:txBody>
          <a:bodyPr wrap="square" rtlCol="0">
            <a:spAutoFit/>
          </a:bodyPr>
          <a:lstStyle/>
          <a:p>
            <a:r>
              <a:rPr lang="es-CO" sz="2800" dirty="0">
                <a:solidFill>
                  <a:schemeClr val="accent1">
                    <a:lumMod val="40000"/>
                    <a:lumOff val="60000"/>
                  </a:schemeClr>
                </a:solidFill>
                <a:latin typeface="Raleway Black" pitchFamily="2" charset="0"/>
              </a:rPr>
              <a:t>ÍNDICE</a:t>
            </a:r>
            <a:endParaRPr lang="en-US" sz="2800" dirty="0">
              <a:solidFill>
                <a:schemeClr val="accent1">
                  <a:lumMod val="40000"/>
                  <a:lumOff val="60000"/>
                </a:schemeClr>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upo 3">
            <a:extLst>
              <a:ext uri="{FF2B5EF4-FFF2-40B4-BE49-F238E27FC236}">
                <a16:creationId xmlns:a16="http://schemas.microsoft.com/office/drawing/2014/main" id="{0256D58F-FAF0-BC7C-856D-927910EBDACA}"/>
              </a:ext>
            </a:extLst>
          </p:cNvPr>
          <p:cNvGrpSpPr/>
          <p:nvPr/>
        </p:nvGrpSpPr>
        <p:grpSpPr>
          <a:xfrm flipV="1">
            <a:off x="4144555" y="3874476"/>
            <a:ext cx="2348819" cy="796847"/>
            <a:chOff x="5651178" y="3017520"/>
            <a:chExt cx="2348819" cy="533400"/>
          </a:xfrm>
          <a:effectLst>
            <a:glow rad="127000">
              <a:schemeClr val="accent1">
                <a:lumMod val="60000"/>
                <a:lumOff val="40000"/>
              </a:schemeClr>
            </a:glow>
          </a:effectLst>
        </p:grpSpPr>
        <p:cxnSp>
          <p:nvCxnSpPr>
            <p:cNvPr id="5" name="Conector recto 4">
              <a:extLst>
                <a:ext uri="{FF2B5EF4-FFF2-40B4-BE49-F238E27FC236}">
                  <a16:creationId xmlns:a16="http://schemas.microsoft.com/office/drawing/2014/main" id="{67F1D7D1-FF1C-87E5-506F-3FE0610F20D4}"/>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CB598100-596A-DD1D-432D-7BF540FD925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BCC85A74-2DB3-CD7A-C6EE-D8AB8DAA2644}"/>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0" name="Grupo 29">
            <a:extLst>
              <a:ext uri="{FF2B5EF4-FFF2-40B4-BE49-F238E27FC236}">
                <a16:creationId xmlns:a16="http://schemas.microsoft.com/office/drawing/2014/main" id="{8CCFE9F6-5B18-82D7-DAD1-6479664F1228}"/>
              </a:ext>
            </a:extLst>
          </p:cNvPr>
          <p:cNvGrpSpPr/>
          <p:nvPr/>
        </p:nvGrpSpPr>
        <p:grpSpPr>
          <a:xfrm flipV="1">
            <a:off x="2929577" y="5748927"/>
            <a:ext cx="2879148" cy="600565"/>
            <a:chOff x="5120849" y="2796776"/>
            <a:chExt cx="2879148" cy="754144"/>
          </a:xfrm>
          <a:effectLst>
            <a:glow rad="228600">
              <a:srgbClr val="00B050">
                <a:alpha val="40000"/>
              </a:srgbClr>
            </a:glow>
          </a:effectLst>
        </p:grpSpPr>
        <p:cxnSp>
          <p:nvCxnSpPr>
            <p:cNvPr id="31" name="Conector recto 30">
              <a:extLst>
                <a:ext uri="{FF2B5EF4-FFF2-40B4-BE49-F238E27FC236}">
                  <a16:creationId xmlns:a16="http://schemas.microsoft.com/office/drawing/2014/main" id="{94B38FA8-8D31-2345-1074-C50BC6B7EC6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2" name="Conector recto 31">
              <a:extLst>
                <a:ext uri="{FF2B5EF4-FFF2-40B4-BE49-F238E27FC236}">
                  <a16:creationId xmlns:a16="http://schemas.microsoft.com/office/drawing/2014/main" id="{D5A5F941-DCA4-16C4-093C-7A9FC6E77F1E}"/>
                </a:ext>
              </a:extLst>
            </p:cNvPr>
            <p:cNvCxnSpPr>
              <a:cxnSpLocks/>
            </p:cNvCxnSpPr>
            <p:nvPr/>
          </p:nvCxnSpPr>
          <p:spPr>
            <a:xfrm flipV="1">
              <a:off x="6812280" y="2796776"/>
              <a:ext cx="259080" cy="754144"/>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E85F8756-908E-5490-1063-F8CA2089B3A6}"/>
                </a:ext>
              </a:extLst>
            </p:cNvPr>
            <p:cNvCxnSpPr>
              <a:cxnSpLocks/>
            </p:cNvCxnSpPr>
            <p:nvPr/>
          </p:nvCxnSpPr>
          <p:spPr>
            <a:xfrm>
              <a:off x="7071360" y="2807019"/>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4" name="Grupo 33">
            <a:extLst>
              <a:ext uri="{FF2B5EF4-FFF2-40B4-BE49-F238E27FC236}">
                <a16:creationId xmlns:a16="http://schemas.microsoft.com/office/drawing/2014/main" id="{D49C0855-9A8D-625C-3E91-00E7921C6727}"/>
              </a:ext>
            </a:extLst>
          </p:cNvPr>
          <p:cNvGrpSpPr/>
          <p:nvPr/>
        </p:nvGrpSpPr>
        <p:grpSpPr>
          <a:xfrm flipV="1">
            <a:off x="5441853" y="1848741"/>
            <a:ext cx="1576767" cy="762468"/>
            <a:chOff x="6096000" y="3017520"/>
            <a:chExt cx="1598975" cy="533400"/>
          </a:xfrm>
          <a:effectLst>
            <a:glow rad="228600">
              <a:srgbClr val="8A14EC"/>
            </a:glow>
          </a:effectLst>
        </p:grpSpPr>
        <p:cxnSp>
          <p:nvCxnSpPr>
            <p:cNvPr id="35" name="Conector recto 34">
              <a:extLst>
                <a:ext uri="{FF2B5EF4-FFF2-40B4-BE49-F238E27FC236}">
                  <a16:creationId xmlns:a16="http://schemas.microsoft.com/office/drawing/2014/main" id="{CF1E06CF-4325-7970-FA93-EE3031A36D99}"/>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E0C00F78-EB3B-AC5C-6AF5-5015D483DD61}"/>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E710F408-BB0C-2937-9A25-8243385992DC}"/>
                </a:ext>
              </a:extLst>
            </p:cNvPr>
            <p:cNvCxnSpPr>
              <a:cxnSpLocks/>
            </p:cNvCxnSpPr>
            <p:nvPr/>
          </p:nvCxnSpPr>
          <p:spPr>
            <a:xfrm flipV="1">
              <a:off x="7071360" y="3017520"/>
              <a:ext cx="623615"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42" name="Grupo 41">
            <a:extLst>
              <a:ext uri="{FF2B5EF4-FFF2-40B4-BE49-F238E27FC236}">
                <a16:creationId xmlns:a16="http://schemas.microsoft.com/office/drawing/2014/main" id="{A4F09708-BAAB-CF4A-6592-7D3C123F44B6}"/>
              </a:ext>
            </a:extLst>
          </p:cNvPr>
          <p:cNvGrpSpPr/>
          <p:nvPr/>
        </p:nvGrpSpPr>
        <p:grpSpPr>
          <a:xfrm flipV="1">
            <a:off x="5372701" y="1858599"/>
            <a:ext cx="1645919" cy="8374"/>
            <a:chOff x="6096000" y="3550920"/>
            <a:chExt cx="1669101" cy="5858"/>
          </a:xfrm>
          <a:effectLst>
            <a:glow rad="228600">
              <a:srgbClr val="8A14EC"/>
            </a:glow>
          </a:effectLst>
        </p:grpSpPr>
        <p:cxnSp>
          <p:nvCxnSpPr>
            <p:cNvPr id="43" name="Conector recto 42">
              <a:extLst>
                <a:ext uri="{FF2B5EF4-FFF2-40B4-BE49-F238E27FC236}">
                  <a16:creationId xmlns:a16="http://schemas.microsoft.com/office/drawing/2014/main" id="{510C8779-A73E-9119-4BD9-CC33B4EC0C16}"/>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4E481349-84F4-C554-787F-352BBCE3321D}"/>
                </a:ext>
              </a:extLst>
            </p:cNvPr>
            <p:cNvCxnSpPr>
              <a:cxnSpLocks/>
            </p:cNvCxnSpPr>
            <p:nvPr/>
          </p:nvCxnSpPr>
          <p:spPr>
            <a:xfrm>
              <a:off x="6812280" y="3550920"/>
              <a:ext cx="952821" cy="5858"/>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54" name="CuadroTexto 53">
            <a:extLst>
              <a:ext uri="{FF2B5EF4-FFF2-40B4-BE49-F238E27FC236}">
                <a16:creationId xmlns:a16="http://schemas.microsoft.com/office/drawing/2014/main" id="{D558D6DB-C294-98D5-9C52-82B0793B3A8A}"/>
              </a:ext>
            </a:extLst>
          </p:cNvPr>
          <p:cNvSpPr txBox="1"/>
          <p:nvPr/>
        </p:nvSpPr>
        <p:spPr>
          <a:xfrm>
            <a:off x="7318665" y="1636140"/>
            <a:ext cx="4322855"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SITUACIÓN PROBLEMÁTICA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5" name="CuadroTexto 54">
            <a:extLst>
              <a:ext uri="{FF2B5EF4-FFF2-40B4-BE49-F238E27FC236}">
                <a16:creationId xmlns:a16="http://schemas.microsoft.com/office/drawing/2014/main" id="{C9166523-DFBE-47A4-CAFF-81ABF8C30B23}"/>
              </a:ext>
            </a:extLst>
          </p:cNvPr>
          <p:cNvSpPr txBox="1"/>
          <p:nvPr/>
        </p:nvSpPr>
        <p:spPr>
          <a:xfrm>
            <a:off x="7318665" y="860879"/>
            <a:ext cx="3310987"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ANTECEDENTES</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6" name="CuadroTexto 55">
            <a:extLst>
              <a:ext uri="{FF2B5EF4-FFF2-40B4-BE49-F238E27FC236}">
                <a16:creationId xmlns:a16="http://schemas.microsoft.com/office/drawing/2014/main" id="{745BA5FF-9B94-D2BB-2E9D-3098C933EEE4}"/>
              </a:ext>
            </a:extLst>
          </p:cNvPr>
          <p:cNvSpPr txBox="1"/>
          <p:nvPr/>
        </p:nvSpPr>
        <p:spPr>
          <a:xfrm>
            <a:off x="6745045" y="2928331"/>
            <a:ext cx="3962944"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ABORDAJE DE SOLUCIÓN</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57" name="CuadroTexto 56">
            <a:extLst>
              <a:ext uri="{FF2B5EF4-FFF2-40B4-BE49-F238E27FC236}">
                <a16:creationId xmlns:a16="http://schemas.microsoft.com/office/drawing/2014/main" id="{F2E08C68-3D99-8502-F758-E124943E29AE}"/>
              </a:ext>
            </a:extLst>
          </p:cNvPr>
          <p:cNvSpPr txBox="1"/>
          <p:nvPr/>
        </p:nvSpPr>
        <p:spPr>
          <a:xfrm>
            <a:off x="6088982" y="6118659"/>
            <a:ext cx="5155579" cy="461665"/>
          </a:xfrm>
          <a:prstGeom prst="rect">
            <a:avLst/>
          </a:prstGeom>
          <a:noFill/>
        </p:spPr>
        <p:txBody>
          <a:bodyPr wrap="none" rtlCol="0">
            <a:spAutoFit/>
          </a:bodyPr>
          <a:lstStyle/>
          <a:p>
            <a:r>
              <a:rPr lang="es-CO" sz="2400" dirty="0">
                <a:solidFill>
                  <a:srgbClr val="00B050"/>
                </a:solidFill>
                <a:latin typeface="Raleway Black" pitchFamily="2" charset="0"/>
                <a:ea typeface="Open Sans SemiBold" panose="020B0706030804020204" pitchFamily="34" charset="0"/>
                <a:cs typeface="Open Sans SemiBold" panose="020B0706030804020204" pitchFamily="34" charset="0"/>
              </a:rPr>
              <a:t>MARCO TEÓRICO DEL CONTEXTO</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3" name="Grupo 12">
            <a:extLst>
              <a:ext uri="{FF2B5EF4-FFF2-40B4-BE49-F238E27FC236}">
                <a16:creationId xmlns:a16="http://schemas.microsoft.com/office/drawing/2014/main" id="{3079BC1E-05FB-6225-E889-BDF0A0F716CD}"/>
              </a:ext>
            </a:extLst>
          </p:cNvPr>
          <p:cNvGrpSpPr/>
          <p:nvPr/>
        </p:nvGrpSpPr>
        <p:grpSpPr>
          <a:xfrm flipV="1">
            <a:off x="4181069" y="3910911"/>
            <a:ext cx="2142690" cy="21"/>
            <a:chOff x="5651178" y="3550854"/>
            <a:chExt cx="2142690" cy="20"/>
          </a:xfrm>
          <a:effectLst>
            <a:glow rad="127000">
              <a:schemeClr val="accent1">
                <a:lumMod val="60000"/>
                <a:lumOff val="40000"/>
              </a:schemeClr>
            </a:glow>
          </a:effectLst>
        </p:grpSpPr>
        <p:cxnSp>
          <p:nvCxnSpPr>
            <p:cNvPr id="14" name="Conector recto 13">
              <a:extLst>
                <a:ext uri="{FF2B5EF4-FFF2-40B4-BE49-F238E27FC236}">
                  <a16:creationId xmlns:a16="http://schemas.microsoft.com/office/drawing/2014/main" id="{6862C768-B1A5-6803-C49C-91853AA518E3}"/>
                </a:ext>
              </a:extLst>
            </p:cNvPr>
            <p:cNvCxnSpPr>
              <a:cxnSpLocks/>
            </p:cNvCxnSpPr>
            <p:nvPr/>
          </p:nvCxnSpPr>
          <p:spPr>
            <a:xfrm>
              <a:off x="5651178" y="3550854"/>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38" name="Conector recto 37">
              <a:extLst>
                <a:ext uri="{FF2B5EF4-FFF2-40B4-BE49-F238E27FC236}">
                  <a16:creationId xmlns:a16="http://schemas.microsoft.com/office/drawing/2014/main" id="{D31F7906-FD17-1059-2FE0-0925AACD2335}"/>
                </a:ext>
              </a:extLst>
            </p:cNvPr>
            <p:cNvCxnSpPr>
              <a:cxnSpLocks/>
            </p:cNvCxnSpPr>
            <p:nvPr/>
          </p:nvCxnSpPr>
          <p:spPr>
            <a:xfrm flipV="1">
              <a:off x="6812280" y="3550874"/>
              <a:ext cx="981588"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47" name="CuadroTexto 46">
            <a:extLst>
              <a:ext uri="{FF2B5EF4-FFF2-40B4-BE49-F238E27FC236}">
                <a16:creationId xmlns:a16="http://schemas.microsoft.com/office/drawing/2014/main" id="{127F7700-1E40-B933-0809-8E0EAE54EB68}"/>
              </a:ext>
            </a:extLst>
          </p:cNvPr>
          <p:cNvSpPr txBox="1"/>
          <p:nvPr/>
        </p:nvSpPr>
        <p:spPr>
          <a:xfrm>
            <a:off x="6683342" y="3652102"/>
            <a:ext cx="1891865"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OBJETIVOS</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cxnSp>
        <p:nvCxnSpPr>
          <p:cNvPr id="39" name="Conector recto 38">
            <a:extLst>
              <a:ext uri="{FF2B5EF4-FFF2-40B4-BE49-F238E27FC236}">
                <a16:creationId xmlns:a16="http://schemas.microsoft.com/office/drawing/2014/main" id="{D9146663-1606-8AF4-27EA-7FDD708C840F}"/>
              </a:ext>
            </a:extLst>
          </p:cNvPr>
          <p:cNvCxnSpPr>
            <a:cxnSpLocks/>
          </p:cNvCxnSpPr>
          <p:nvPr/>
        </p:nvCxnSpPr>
        <p:spPr>
          <a:xfrm>
            <a:off x="4632011" y="5761925"/>
            <a:ext cx="1163008"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sp>
        <p:nvSpPr>
          <p:cNvPr id="41" name="CuadroTexto 40">
            <a:extLst>
              <a:ext uri="{FF2B5EF4-FFF2-40B4-BE49-F238E27FC236}">
                <a16:creationId xmlns:a16="http://schemas.microsoft.com/office/drawing/2014/main" id="{6B2B09BC-C45D-0B66-A67F-287163A11504}"/>
              </a:ext>
            </a:extLst>
          </p:cNvPr>
          <p:cNvSpPr txBox="1"/>
          <p:nvPr/>
        </p:nvSpPr>
        <p:spPr>
          <a:xfrm>
            <a:off x="6102288" y="5563747"/>
            <a:ext cx="3845925" cy="461665"/>
          </a:xfrm>
          <a:prstGeom prst="rect">
            <a:avLst/>
          </a:prstGeom>
          <a:noFill/>
        </p:spPr>
        <p:txBody>
          <a:bodyPr wrap="none" rtlCol="0">
            <a:spAutoFit/>
          </a:bodyPr>
          <a:lstStyle/>
          <a:p>
            <a:r>
              <a:rPr lang="es-CO" sz="2400" dirty="0">
                <a:solidFill>
                  <a:srgbClr val="00B050"/>
                </a:solidFill>
                <a:latin typeface="Raleway Black" pitchFamily="2" charset="0"/>
                <a:ea typeface="Open Sans SemiBold" panose="020B0706030804020204" pitchFamily="34" charset="0"/>
                <a:cs typeface="Open Sans SemiBold" panose="020B0706030804020204" pitchFamily="34" charset="0"/>
              </a:rPr>
              <a:t>ANTECEDENTE TEÓRICO</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6833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806166" y="17555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642987" y="2027384"/>
            <a:ext cx="2776936" cy="2679500"/>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2163321" y="2706350"/>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3040625" y="4703213"/>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Modelos Generadores de textos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4383130" y="2617164"/>
            <a:ext cx="7407275" cy="830997"/>
          </a:xfrm>
          <a:prstGeom prst="rect">
            <a:avLst/>
          </a:prstGeom>
          <a:noFill/>
        </p:spPr>
        <p:txBody>
          <a:bodyPr wrap="square" rtlCol="0">
            <a:spAutoFit/>
          </a:bodyPr>
          <a:lstStyle/>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Impacto de la Inteligencia Artificial en el </a:t>
            </a:r>
          </a:p>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Desarrollo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4671091" y="837109"/>
            <a:ext cx="3711272"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Desarrollo de Software</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3040625" y="5074059"/>
            <a:ext cx="899018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En la actualidad hay muchas herramientas de inteligencia artificial de generación de texto y código algunas de estas son </a:t>
            </a:r>
            <a:r>
              <a:rPr lang="es-MX" dirty="0" err="1">
                <a:solidFill>
                  <a:schemeClr val="bg1"/>
                </a:solidFill>
              </a:rPr>
              <a:t>OpenAI</a:t>
            </a:r>
            <a:r>
              <a:rPr lang="es-MX" dirty="0">
                <a:solidFill>
                  <a:schemeClr val="bg1"/>
                </a:solidFill>
              </a:rPr>
              <a:t> Codex y </a:t>
            </a:r>
            <a:r>
              <a:rPr lang="es-MX" dirty="0" err="1">
                <a:solidFill>
                  <a:schemeClr val="bg1"/>
                </a:solidFill>
              </a:rPr>
              <a:t>GPT</a:t>
            </a:r>
            <a:r>
              <a:rPr lang="es-MX" dirty="0">
                <a:solidFill>
                  <a:schemeClr val="bg1"/>
                </a:solidFill>
              </a:rPr>
              <a:t>-4, </a:t>
            </a:r>
            <a:r>
              <a:rPr lang="es-MX" dirty="0" err="1">
                <a:solidFill>
                  <a:schemeClr val="bg1"/>
                </a:solidFill>
              </a:rPr>
              <a:t>DeepCode</a:t>
            </a:r>
            <a:r>
              <a:rPr lang="es-MX" dirty="0">
                <a:solidFill>
                  <a:schemeClr val="bg1"/>
                </a:solidFill>
              </a:rPr>
              <a:t>, </a:t>
            </a:r>
            <a:r>
              <a:rPr lang="es-MX" dirty="0" err="1">
                <a:solidFill>
                  <a:schemeClr val="bg1"/>
                </a:solidFill>
              </a:rPr>
              <a:t>Bard</a:t>
            </a:r>
            <a:r>
              <a:rPr lang="es-MX" dirty="0">
                <a:solidFill>
                  <a:schemeClr val="bg1"/>
                </a:solidFill>
              </a:rPr>
              <a:t>, </a:t>
            </a:r>
            <a:r>
              <a:rPr lang="es-MX" dirty="0" err="1">
                <a:solidFill>
                  <a:schemeClr val="bg1"/>
                </a:solidFill>
              </a:rPr>
              <a:t>ChatGPT</a:t>
            </a:r>
            <a:r>
              <a:rPr lang="es-MX" dirty="0">
                <a:solidFill>
                  <a:schemeClr val="bg1"/>
                </a:solidFill>
              </a:rPr>
              <a:t> que en la actualidad se encuentra en su cuarta versión y ha revolucionado la manera en que entendemos la inteligencia artificial y sus aplicaciones en nuestro diario vivir, incluso ha causado preocupación en la comunidad científica por el avance que la inteligencia ha tenido aproximadamente en tan solo cinco años.</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4383130" y="3387111"/>
            <a:ext cx="7647681"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Esta ola de inteligencia artificial impactará el trabajo de los desarrolladores de software, así que es importante estar preparados. Los desarrolladores deben entender en qué consisten dichas tecnologías y cómo pueden aplicarlas, tanto en el ciclo de vida de desarrollo de software como en las aplicaciones mismas.</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4664522" y="1265741"/>
            <a:ext cx="7407274" cy="1323439"/>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El desarrollo de software se refiere al proceso de crear, diseñar, programar, probar y mantener programas de computadora, aplicaciones móviles o sistemas informáticos. Es un proceso sistemático que involucra diversas etapas y actividades para construir software funcional y de calidad.</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3137637" y="1791950"/>
            <a:ext cx="1406682" cy="1556486"/>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2154295" y="3632712"/>
            <a:ext cx="2095734" cy="930154"/>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1396218" y="5162574"/>
            <a:ext cx="1559760" cy="511416"/>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722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495322" y="801798"/>
            <a:ext cx="7201356"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¿Qué es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1049952" y="1748118"/>
            <a:ext cx="1243365" cy="84106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upo 4">
            <a:extLst>
              <a:ext uri="{FF2B5EF4-FFF2-40B4-BE49-F238E27FC236}">
                <a16:creationId xmlns:a16="http://schemas.microsoft.com/office/drawing/2014/main" id="{C172B1B9-DB1C-86D6-0D22-8D7C5A68A1BE}"/>
              </a:ext>
            </a:extLst>
          </p:cNvPr>
          <p:cNvGrpSpPr/>
          <p:nvPr/>
        </p:nvGrpSpPr>
        <p:grpSpPr>
          <a:xfrm flipH="1" flipV="1">
            <a:off x="9759656" y="4001518"/>
            <a:ext cx="1772303" cy="1027681"/>
            <a:chOff x="5120849" y="3017520"/>
            <a:chExt cx="2879148" cy="533400"/>
          </a:xfrm>
          <a:effectLst>
            <a:glow rad="228600">
              <a:srgbClr val="00F1FF">
                <a:alpha val="40000"/>
              </a:srgbClr>
            </a:glow>
          </a:effectLst>
        </p:grpSpPr>
        <p:cxnSp>
          <p:nvCxnSpPr>
            <p:cNvPr id="28" name="Conector recto 27">
              <a:extLst>
                <a:ext uri="{FF2B5EF4-FFF2-40B4-BE49-F238E27FC236}">
                  <a16:creationId xmlns:a16="http://schemas.microsoft.com/office/drawing/2014/main" id="{5AEEAEEB-D3E8-B415-65BF-0745BFFB71C1}"/>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269FB365-C197-E389-4062-874DBA440F7D}"/>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3694BD3A-1CEB-A8C2-4EAF-CD2BF2ECD4F2}"/>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31" name="CuadroTexto 30">
            <a:extLst>
              <a:ext uri="{FF2B5EF4-FFF2-40B4-BE49-F238E27FC236}">
                <a16:creationId xmlns:a16="http://schemas.microsoft.com/office/drawing/2014/main" id="{FA8B308A-87AA-D965-BB48-CAABFC56BDDD}"/>
              </a:ext>
            </a:extLst>
          </p:cNvPr>
          <p:cNvSpPr txBox="1"/>
          <p:nvPr/>
        </p:nvSpPr>
        <p:spPr>
          <a:xfrm>
            <a:off x="2464924" y="1286554"/>
            <a:ext cx="7739468" cy="224676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modelo de inteligencia artificial (IA) es una representación matemática o computacional que se utiliza para simular el comportamiento inteligente de un sistema. Estos modelos pueden ser diseñados para llevar a cabo una variedad de tareas, desde reconocimiento de imágenes y </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procesamiento de lenguaje natural </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hasta toma de decisiones y control de sistemas autónomos.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1B50B49F-32ED-D1B7-B7D2-47F2F0C40FC4}"/>
              </a:ext>
            </a:extLst>
          </p:cNvPr>
          <p:cNvSpPr txBox="1"/>
          <p:nvPr/>
        </p:nvSpPr>
        <p:spPr>
          <a:xfrm>
            <a:off x="1896414" y="3937094"/>
            <a:ext cx="7739468"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modelos de IA se construyen a partir de algoritmos y técnicas de aprendizaje automático, como redes neuronales artificiales, árboles de decisión, máquinas de vectores de soporte, entre otros. Estos modelos se entrenan con datos para aprender patrones y realizar predicciones o tomar decisiones en función de nuevos datos de entrada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81990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748898" y="1169838"/>
            <a:ext cx="8571607"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Características de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956189" y="2967334"/>
            <a:ext cx="1881141" cy="461665"/>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adroTexto 30">
            <a:extLst>
              <a:ext uri="{FF2B5EF4-FFF2-40B4-BE49-F238E27FC236}">
                <a16:creationId xmlns:a16="http://schemas.microsoft.com/office/drawing/2014/main" id="{FA8B308A-87AA-D965-BB48-CAABFC56BDDD}"/>
              </a:ext>
            </a:extLst>
          </p:cNvPr>
          <p:cNvSpPr txBox="1"/>
          <p:nvPr/>
        </p:nvSpPr>
        <p:spPr>
          <a:xfrm>
            <a:off x="3104505" y="2063148"/>
            <a:ext cx="6856906" cy="3170099"/>
          </a:xfrm>
          <a:prstGeom prst="rect">
            <a:avLst/>
          </a:prstGeom>
          <a:noFill/>
        </p:spPr>
        <p:txBody>
          <a:bodyPr wrap="square" rtlCol="0">
            <a:spAutoFit/>
          </a:bodyPr>
          <a:lstStyle/>
          <a:p>
            <a:pPr algn="just"/>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Algunas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la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caracteristicas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mas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importantes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que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tiene</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un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modelo</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inteligencia</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artificial son :</a:t>
            </a:r>
          </a:p>
          <a:p>
            <a:pPr algn="just"/>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Capacidad</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aprendizaje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Adaptabilidad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Generalizacion</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Automatizacion</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Escalabilidad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Interpretabilidad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Robustez</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63725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172814" y="1574715"/>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201625" y="838499"/>
            <a:ext cx="6238655"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Movimiento no </a:t>
            </a:r>
            <a:r>
              <a:rPr lang="es-MX" sz="2400" dirty="0" err="1">
                <a:solidFill>
                  <a:srgbClr val="00F1FF"/>
                </a:solidFill>
                <a:latin typeface="Raleway Black" pitchFamily="2" charset="0"/>
                <a:ea typeface="Open Sans SemiBold" panose="020B0706030804020204" pitchFamily="34" charset="0"/>
                <a:cs typeface="Open Sans SemiBold" panose="020B0706030804020204" pitchFamily="34" charset="0"/>
              </a:rPr>
              <a:t>Code</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275769" y="2205319"/>
            <a:ext cx="1804296" cy="119228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771770" y="1747236"/>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adroTexto 30">
            <a:extLst>
              <a:ext uri="{FF2B5EF4-FFF2-40B4-BE49-F238E27FC236}">
                <a16:creationId xmlns:a16="http://schemas.microsoft.com/office/drawing/2014/main" id="{FA8B308A-87AA-D965-BB48-CAABFC56BDDD}"/>
              </a:ext>
            </a:extLst>
          </p:cNvPr>
          <p:cNvSpPr txBox="1"/>
          <p:nvPr/>
        </p:nvSpPr>
        <p:spPr>
          <a:xfrm>
            <a:off x="2149653" y="1358521"/>
            <a:ext cx="7962282"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es una filosofía que quiere cambiar cómo se crean páginas web, aplicaciones o juegos. Sin código. Que cualquiera pueda hacer apps sin programar. </a:t>
            </a:r>
          </a:p>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Con el tiempo, esta filosofía ha evolucionado y hoy se apuesta drásticamente por el concepto de 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El propósito es el mismo</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 Que no saber programar no sea un impedimento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grpSp>
        <p:nvGrpSpPr>
          <p:cNvPr id="7" name="Grupo 6">
            <a:extLst>
              <a:ext uri="{FF2B5EF4-FFF2-40B4-BE49-F238E27FC236}">
                <a16:creationId xmlns:a16="http://schemas.microsoft.com/office/drawing/2014/main" id="{934FE6D3-E465-7A63-9B0D-2F4596B0DBE3}"/>
              </a:ext>
            </a:extLst>
          </p:cNvPr>
          <p:cNvGrpSpPr/>
          <p:nvPr/>
        </p:nvGrpSpPr>
        <p:grpSpPr>
          <a:xfrm flipH="1" flipV="1">
            <a:off x="10636623" y="3741274"/>
            <a:ext cx="1377253" cy="1027681"/>
            <a:chOff x="5120849" y="3017520"/>
            <a:chExt cx="2879148" cy="533400"/>
          </a:xfrm>
          <a:effectLst>
            <a:glow rad="228600">
              <a:srgbClr val="00F1FF">
                <a:alpha val="40000"/>
              </a:srgbClr>
            </a:glow>
          </a:effectLst>
        </p:grpSpPr>
        <p:cxnSp>
          <p:nvCxnSpPr>
            <p:cNvPr id="8" name="Conector recto 7">
              <a:extLst>
                <a:ext uri="{FF2B5EF4-FFF2-40B4-BE49-F238E27FC236}">
                  <a16:creationId xmlns:a16="http://schemas.microsoft.com/office/drawing/2014/main" id="{3E30A337-2726-25CD-BD3A-BD0CF051785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0" name="Conector recto 9">
              <a:extLst>
                <a:ext uri="{FF2B5EF4-FFF2-40B4-BE49-F238E27FC236}">
                  <a16:creationId xmlns:a16="http://schemas.microsoft.com/office/drawing/2014/main" id="{AD0D411E-AC71-281E-2AD2-0CCC99A0B06E}"/>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11" name="Conector recto 10">
              <a:extLst>
                <a:ext uri="{FF2B5EF4-FFF2-40B4-BE49-F238E27FC236}">
                  <a16:creationId xmlns:a16="http://schemas.microsoft.com/office/drawing/2014/main" id="{2459D806-BEC3-967D-4E79-F9ABE7D04588}"/>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15" name="CuadroTexto 14">
            <a:extLst>
              <a:ext uri="{FF2B5EF4-FFF2-40B4-BE49-F238E27FC236}">
                <a16:creationId xmlns:a16="http://schemas.microsoft.com/office/drawing/2014/main" id="{93B4D9A6-255B-7838-F33B-90A714621D5F}"/>
              </a:ext>
            </a:extLst>
          </p:cNvPr>
          <p:cNvSpPr txBox="1"/>
          <p:nvPr/>
        </p:nvSpPr>
        <p:spPr>
          <a:xfrm>
            <a:off x="1748898" y="3560487"/>
            <a:ext cx="8763793" cy="255454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Primero fue el movimiento Low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Este término fue acuñado por la empresa de investigación y asesoría empresarial Forrester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Research</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La idea detrás de este concepto es democratizar el acceso a la creación de aplicaciones y otros proyectos digitales que requieren código de por medio. </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No se trata de eliminar a los profesionales del código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Sino permitir que cualquier profesional sea capaz de programar sin código. O al menos, con el mínimo código posible.</a:t>
            </a:r>
          </a:p>
        </p:txBody>
      </p:sp>
    </p:spTree>
    <p:extLst>
      <p:ext uri="{BB962C8B-B14F-4D97-AF65-F5344CB8AC3E}">
        <p14:creationId xmlns:p14="http://schemas.microsoft.com/office/powerpoint/2010/main" val="282214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94396" y="2894271"/>
            <a:ext cx="8460971" cy="707886"/>
          </a:xfrm>
          <a:prstGeom prst="rect">
            <a:avLst/>
          </a:prstGeom>
          <a:noFill/>
        </p:spPr>
        <p:txBody>
          <a:bodyPr wrap="none" rtlCol="0">
            <a:spAutoFit/>
          </a:bodyPr>
          <a:lstStyle/>
          <a:p>
            <a:r>
              <a:rPr lang="es-CO" sz="4000" dirty="0">
                <a:solidFill>
                  <a:srgbClr val="EB9734"/>
                </a:solidFill>
                <a:latin typeface="Raleway Black" pitchFamily="2" charset="0"/>
              </a:rPr>
              <a:t>MARCO TEÓRICO DEL CONTEXTO</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538327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72053" y="1703763"/>
            <a:ext cx="9447892" cy="347787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En la actualidad el lenguaje CSS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Cascading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Style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Sheets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es fundamental en el desarrollo web y se utiliza ampliamente en todo el mundo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algunas de las tendencias y características más destacadas de CSS en la actualidad son el Desarrollo web moderno donde CSS cumple un rol fundamental, Responsive Web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Design</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(Diseño web adaptable) </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CSS juega un papel vital en el diseño web adaptable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Animaciones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2D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3D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para la web, CSS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Grid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Flexbox</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son dos sistemas de diseño en CSS que han revolucionado la forma en que se crea y se estructura el diseño de las páginas web, </a:t>
            </a:r>
            <a:r>
              <a:rPr lang="es-MX" sz="2000" dirty="0" err="1">
                <a:solidFill>
                  <a:srgbClr val="EB9734"/>
                </a:solidFill>
                <a:latin typeface="Raleway Black" pitchFamily="2" charset="0"/>
                <a:ea typeface="Open Sans SemiBold" panose="020B0706030804020204" pitchFamily="34" charset="0"/>
                <a:cs typeface="Open Sans SemiBold" panose="020B0706030804020204" pitchFamily="34" charset="0"/>
              </a:rPr>
              <a:t>Herramients</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rgbClr val="EB9734"/>
                </a:solidFill>
                <a:latin typeface="Raleway Black" pitchFamily="2" charset="0"/>
                <a:ea typeface="Open Sans SemiBold" panose="020B0706030804020204" pitchFamily="34" charset="0"/>
                <a:cs typeface="Open Sans SemiBold" panose="020B0706030804020204" pitchFamily="34" charset="0"/>
              </a:rPr>
              <a:t>Frameworks</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 de CSS que mejoran la eficiencia en el desarrollo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el diseño responsive, la reutilización de componentes y la compatibilidad con navegadores.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8" y="52669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4" y="527194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133389"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140873"/>
            <a:ext cx="2258952" cy="461665"/>
          </a:xfrm>
          <a:prstGeom prst="rect">
            <a:avLst/>
          </a:prstGeom>
          <a:noFill/>
        </p:spPr>
        <p:txBody>
          <a:bodyPr wrap="none" rtlCol="0">
            <a:spAutoFit/>
          </a:bodyPr>
          <a:lstStyle/>
          <a:p>
            <a:r>
              <a:rPr lang="en-US" sz="2400" dirty="0" err="1">
                <a:solidFill>
                  <a:srgbClr val="EB9734"/>
                </a:solidFill>
                <a:latin typeface="Raleway Black" pitchFamily="2" charset="0"/>
              </a:rPr>
              <a:t>Lenguaje</a:t>
            </a:r>
            <a:r>
              <a:rPr lang="en-US" sz="2400" dirty="0">
                <a:solidFill>
                  <a:srgbClr val="EB9734"/>
                </a:solidFill>
                <a:latin typeface="Raleway Black" pitchFamily="2" charset="0"/>
              </a:rPr>
              <a:t> CSS</a:t>
            </a:r>
          </a:p>
        </p:txBody>
      </p:sp>
    </p:spTree>
    <p:extLst>
      <p:ext uri="{BB962C8B-B14F-4D97-AF65-F5344CB8AC3E}">
        <p14:creationId xmlns:p14="http://schemas.microsoft.com/office/powerpoint/2010/main" val="75980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9545981" y="1547018"/>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8841916" y="2290191"/>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8246216" y="283647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60122" y="4866407"/>
            <a:ext cx="7409401"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Más precisión:</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Cuando se utiliza CSS, el tamaño y posicionamiento de los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elementos que conforman la web será exacto..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60122" y="3272132"/>
            <a:ext cx="7080785" cy="553998"/>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La adaptación del lenguaje CSS por parte de los navegadores ha sido </a:t>
            </a:r>
          </a:p>
          <a:p>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       progresiva y ha requerido un largo tiempo.</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60122" y="1216212"/>
            <a:ext cx="6897864" cy="553998"/>
          </a:xfrm>
          <a:prstGeom prst="rect">
            <a:avLst/>
          </a:prstGeom>
          <a:noFill/>
        </p:spPr>
        <p:txBody>
          <a:bodyPr wrap="squar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Los lenguajes de hojas de estilo surgieron con la introducción de Internet y el crecimiento exponencial del lenguaje HTML.</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7305844" y="2058963"/>
            <a:ext cx="993328" cy="124569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7386080" y="3653239"/>
            <a:ext cx="2399951" cy="1066916"/>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7894483" y="5403872"/>
            <a:ext cx="3026341"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385609" y="251206"/>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150319" y="5400241"/>
            <a:ext cx="7281160"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Mejora los tiempos de carga:</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 la introducción del CSS se ha dividido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contenido y apariencia, por lo que se obtienen archivos más ligeros..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152048" y="3827996"/>
            <a:ext cx="7317583"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El lenguaje CSS se ha convertido en una revolución en el ámbito del diseño web especialmente</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160122" y="1783128"/>
            <a:ext cx="7103227" cy="553998"/>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El organismo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World</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Wide Web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Consortium</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es el encargado de</a:t>
            </a:r>
          </a:p>
          <a:p>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crear todos los estándares relacionados con la web y el que creo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150319" y="5936834"/>
            <a:ext cx="7649851" cy="784830"/>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Preprocesador CSS:</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Un preprocesador CSS es un programa que te permite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añadir características que no existen en CSS puro, como variables, mezclas,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selectores anidados, entre otros.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160122" y="4393265"/>
            <a:ext cx="8279831"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Entre los beneficios que se encuentran al utilizar CSS se destacan los siguientes: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160122" y="2337126"/>
            <a:ext cx="6951474" cy="784830"/>
          </a:xfrm>
          <a:prstGeom prst="rect">
            <a:avLst/>
          </a:prstGeom>
          <a:noFill/>
        </p:spPr>
        <p:txBody>
          <a:bodyPr wrap="square" rtlCol="0">
            <a:spAutoFit/>
          </a:bodyPr>
          <a:lstStyle/>
          <a:p>
            <a:pPr marL="285750" indent="-285750" algn="just">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En 1997, el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decide separar los trabajos del grupo de HTML en tres secciones: el grupo de trabajo de HTML, el grupo de trabajo de DOM y el grupo de trabajo de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9351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279794" y="595876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542569" y="517901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440414" y="592907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524864"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463995" y="11293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968330" y="1089020"/>
            <a:ext cx="7678705" cy="461665"/>
          </a:xfrm>
          <a:prstGeom prst="rect">
            <a:avLst/>
          </a:prstGeom>
          <a:noFill/>
        </p:spPr>
        <p:txBody>
          <a:bodyPr wrap="none" rtlCol="0">
            <a:spAutoFit/>
          </a:bodyPr>
          <a:lstStyle/>
          <a:p>
            <a:r>
              <a:rPr lang="es-MX" sz="2400" dirty="0">
                <a:solidFill>
                  <a:srgbClr val="EB9734"/>
                </a:solidFill>
                <a:latin typeface="Raleway Black" pitchFamily="2" charset="0"/>
              </a:rPr>
              <a:t>La Inteligencia Artificial y sus áreas de aplicación</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8D24A335-242C-501D-6E7B-6024B6D46687}"/>
              </a:ext>
            </a:extLst>
          </p:cNvPr>
          <p:cNvSpPr txBox="1"/>
          <p:nvPr/>
        </p:nvSpPr>
        <p:spPr>
          <a:xfrm>
            <a:off x="635167" y="1657619"/>
            <a:ext cx="10955369" cy="4247317"/>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Aprendizaje automático (Machine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aprendizaje automático es una rama de la IA que se basa en algoritmos y modelos para permitir a las máquinas aprender y mejorar a partir de datos.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Redes Neuronales Artificiales: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Las redes neuronales artificiales son modelos inspirados en el funcionamiento del cerebro humano. Estas redes están compuestas por nodos interconectados llamados neuronas artificiales, que procesan y transmiten información. </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campo de la IA que se centra en la interacción entre las computadoras y el lenguaje humano. Los sistemas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permiten a las máquinas comprender, interpretar y generar texto de manera similar a como lo haría un ser humano.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Visión por Computadora: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visión por computadora se ocupa del análisis, procesamiento e interpretación de imágenes y videos por parte de las máquinas.</a:t>
            </a:r>
          </a:p>
        </p:txBody>
      </p:sp>
    </p:spTree>
    <p:extLst>
      <p:ext uri="{BB962C8B-B14F-4D97-AF65-F5344CB8AC3E}">
        <p14:creationId xmlns:p14="http://schemas.microsoft.com/office/powerpoint/2010/main" val="3871455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279794" y="595876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542569" y="517901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440414" y="592907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524864"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327158" y="116620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089845" y="1273615"/>
            <a:ext cx="7678705" cy="461665"/>
          </a:xfrm>
          <a:prstGeom prst="rect">
            <a:avLst/>
          </a:prstGeom>
          <a:noFill/>
        </p:spPr>
        <p:txBody>
          <a:bodyPr wrap="none" rtlCol="0">
            <a:spAutoFit/>
          </a:bodyPr>
          <a:lstStyle/>
          <a:p>
            <a:r>
              <a:rPr lang="es-MX" sz="2400" dirty="0">
                <a:solidFill>
                  <a:srgbClr val="EB9734"/>
                </a:solidFill>
                <a:latin typeface="Raleway Black" pitchFamily="2" charset="0"/>
              </a:rPr>
              <a:t>La Inteligencia Artificial y sus áreas de aplicación</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8D24A335-242C-501D-6E7B-6024B6D46687}"/>
              </a:ext>
            </a:extLst>
          </p:cNvPr>
          <p:cNvSpPr txBox="1"/>
          <p:nvPr/>
        </p:nvSpPr>
        <p:spPr>
          <a:xfrm>
            <a:off x="801592" y="2113551"/>
            <a:ext cx="10955369" cy="3416320"/>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Robótica y Automatización: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IA se utiliza ampliamente en robots y sistemas automatizados para que puedan realizar tareas de ensamblaje, navegación, reconocimiento de objetos y colaboración con humanos.</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Sistemas de Recomendación: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sistemas de recomendación utilizan algoritmos de IA para analizar y comprender los patrones de comportamiento de los usuarios y proporcionar recomendaciones personalizadas.</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Asistentes Virtuales y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Chatbots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asistentes virtuales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chatbots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utilizan IA para interactuar con los usuarios y brindar respuestas y servicios. Estos sistemas pueden entender y responder preguntas, realizar tareas específicas, brindar información y asistencia en tiempo real.</a:t>
            </a:r>
          </a:p>
        </p:txBody>
      </p:sp>
    </p:spTree>
    <p:extLst>
      <p:ext uri="{BB962C8B-B14F-4D97-AF65-F5344CB8AC3E}">
        <p14:creationId xmlns:p14="http://schemas.microsoft.com/office/powerpoint/2010/main" val="117446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09721" y="1535369"/>
            <a:ext cx="9447892"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son un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modelo computacional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inspirado en el sistema nervioso biológico. Estas redes están compuestas por unidades de procesamiento interconectadas, llamadas neuronas artificiales o nodos, que trabajan en conjunto para resolver problemas y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realizar tareas de aprendizaje automático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están presentes en varios casos de uso en muchos sectores, como los siguientes: </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Diagnóstico médico mediante la clasificación de imágenes médicas. </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Marketing orientado mediante el filtrado de redes sociales y el análisis de datos de comportamiento.</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Predicciones financieras mediante el procesamiento de datos históricos de instrumentos financieros.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Previsión de la carga eléctrica y la demanda de energía.</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Proceso y control de calidad.</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Identificación de compuestos químicos.</a:t>
            </a:r>
            <a:endParaRPr lang="en-US"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9" y="558665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401658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o 7">
            <a:extLst>
              <a:ext uri="{FF2B5EF4-FFF2-40B4-BE49-F238E27FC236}">
                <a16:creationId xmlns:a16="http://schemas.microsoft.com/office/drawing/2014/main" id="{4CC59E32-888E-E818-D715-A0D4183F521C}"/>
              </a:ext>
            </a:extLst>
          </p:cNvPr>
          <p:cNvSpPr/>
          <p:nvPr/>
        </p:nvSpPr>
        <p:spPr>
          <a:xfrm rot="2700000">
            <a:off x="1773430" y="2642610"/>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4222040" y="3734698"/>
            <a:ext cx="3523722" cy="461665"/>
          </a:xfrm>
          <a:prstGeom prst="rect">
            <a:avLst/>
          </a:prstGeom>
          <a:noFill/>
        </p:spPr>
        <p:txBody>
          <a:bodyPr wrap="none" rtlCol="0">
            <a:spAutoFit/>
          </a:bodyPr>
          <a:lstStyle/>
          <a:p>
            <a:r>
              <a:rPr lang="es-CO" sz="2400" dirty="0">
                <a:solidFill>
                  <a:srgbClr val="EE6DFF"/>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400" dirty="0">
              <a:solidFill>
                <a:srgbClr val="EE6DFF"/>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4222040" y="2967335"/>
            <a:ext cx="5543416"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5318965" y="203994"/>
            <a:ext cx="1814138" cy="523220"/>
          </a:xfrm>
          <a:prstGeom prst="rect">
            <a:avLst/>
          </a:prstGeom>
          <a:noFill/>
          <a:effectLst>
            <a:glow rad="228600">
              <a:srgbClr val="00F1FF">
                <a:alpha val="40000"/>
              </a:srgbClr>
            </a:glow>
          </a:effectLst>
        </p:spPr>
        <p:txBody>
          <a:bodyPr wrap="square" rtlCol="0">
            <a:spAutoFit/>
          </a:bodyPr>
          <a:lstStyle/>
          <a:p>
            <a:r>
              <a:rPr lang="es-CO" sz="2800" dirty="0">
                <a:solidFill>
                  <a:schemeClr val="accent1">
                    <a:lumMod val="40000"/>
                    <a:lumOff val="60000"/>
                  </a:schemeClr>
                </a:solidFill>
                <a:latin typeface="Raleway Black" pitchFamily="2" charset="0"/>
              </a:rPr>
              <a:t>ÍNDICE</a:t>
            </a:r>
            <a:endParaRPr lang="en-US" sz="2800" dirty="0">
              <a:solidFill>
                <a:schemeClr val="accent1">
                  <a:lumMod val="40000"/>
                  <a:lumOff val="60000"/>
                </a:schemeClr>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2" name="Grupo 11">
            <a:extLst>
              <a:ext uri="{FF2B5EF4-FFF2-40B4-BE49-F238E27FC236}">
                <a16:creationId xmlns:a16="http://schemas.microsoft.com/office/drawing/2014/main" id="{0E8079A5-029C-B747-7AAC-50C769ED8B44}"/>
              </a:ext>
            </a:extLst>
          </p:cNvPr>
          <p:cNvGrpSpPr/>
          <p:nvPr/>
        </p:nvGrpSpPr>
        <p:grpSpPr>
          <a:xfrm>
            <a:off x="2506969" y="2435700"/>
            <a:ext cx="1645921" cy="1529831"/>
            <a:chOff x="5037421" y="1082451"/>
            <a:chExt cx="1645921" cy="1529831"/>
          </a:xfrm>
        </p:grpSpPr>
        <p:grpSp>
          <p:nvGrpSpPr>
            <p:cNvPr id="15" name="Grupo 14">
              <a:extLst>
                <a:ext uri="{FF2B5EF4-FFF2-40B4-BE49-F238E27FC236}">
                  <a16:creationId xmlns:a16="http://schemas.microsoft.com/office/drawing/2014/main" id="{973DBB14-65D7-BC6A-2530-31F7B7F02396}"/>
                </a:ext>
              </a:extLst>
            </p:cNvPr>
            <p:cNvGrpSpPr/>
            <p:nvPr/>
          </p:nvGrpSpPr>
          <p:grpSpPr>
            <a:xfrm>
              <a:off x="5037422" y="1082451"/>
              <a:ext cx="1645920" cy="762468"/>
              <a:chOff x="6096000" y="3017520"/>
              <a:chExt cx="1645920" cy="533400"/>
            </a:xfrm>
            <a:effectLst>
              <a:glow rad="228600">
                <a:srgbClr val="8A14EC"/>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34" name="Grupo 33">
              <a:extLst>
                <a:ext uri="{FF2B5EF4-FFF2-40B4-BE49-F238E27FC236}">
                  <a16:creationId xmlns:a16="http://schemas.microsoft.com/office/drawing/2014/main" id="{D49C0855-9A8D-625C-3E91-00E7921C6727}"/>
                </a:ext>
              </a:extLst>
            </p:cNvPr>
            <p:cNvGrpSpPr/>
            <p:nvPr/>
          </p:nvGrpSpPr>
          <p:grpSpPr>
            <a:xfrm flipV="1">
              <a:off x="5106573" y="1849814"/>
              <a:ext cx="1576767" cy="762468"/>
              <a:chOff x="6096000" y="3017520"/>
              <a:chExt cx="1598975" cy="533400"/>
            </a:xfrm>
            <a:effectLst>
              <a:glow rad="228600">
                <a:srgbClr val="8A14EC"/>
              </a:glow>
            </a:effectLst>
          </p:grpSpPr>
          <p:cxnSp>
            <p:nvCxnSpPr>
              <p:cNvPr id="35" name="Conector recto 34">
                <a:extLst>
                  <a:ext uri="{FF2B5EF4-FFF2-40B4-BE49-F238E27FC236}">
                    <a16:creationId xmlns:a16="http://schemas.microsoft.com/office/drawing/2014/main" id="{CF1E06CF-4325-7970-FA93-EE3031A36D99}"/>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E0C00F78-EB3B-AC5C-6AF5-5015D483DD61}"/>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E710F408-BB0C-2937-9A25-8243385992DC}"/>
                  </a:ext>
                </a:extLst>
              </p:cNvPr>
              <p:cNvCxnSpPr>
                <a:cxnSpLocks/>
              </p:cNvCxnSpPr>
              <p:nvPr/>
            </p:nvCxnSpPr>
            <p:spPr>
              <a:xfrm flipV="1">
                <a:off x="7071360" y="3017520"/>
                <a:ext cx="623615"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42" name="Grupo 41">
              <a:extLst>
                <a:ext uri="{FF2B5EF4-FFF2-40B4-BE49-F238E27FC236}">
                  <a16:creationId xmlns:a16="http://schemas.microsoft.com/office/drawing/2014/main" id="{A4F09708-BAAB-CF4A-6592-7D3C123F44B6}"/>
                </a:ext>
              </a:extLst>
            </p:cNvPr>
            <p:cNvGrpSpPr/>
            <p:nvPr/>
          </p:nvGrpSpPr>
          <p:grpSpPr>
            <a:xfrm flipV="1">
              <a:off x="5037421" y="1859672"/>
              <a:ext cx="1645919" cy="8374"/>
              <a:chOff x="6096000" y="3550920"/>
              <a:chExt cx="1669101" cy="5858"/>
            </a:xfrm>
            <a:effectLst>
              <a:glow rad="228600">
                <a:srgbClr val="8A14EC"/>
              </a:glow>
            </a:effectLst>
          </p:grpSpPr>
          <p:cxnSp>
            <p:nvCxnSpPr>
              <p:cNvPr id="43" name="Conector recto 42">
                <a:extLst>
                  <a:ext uri="{FF2B5EF4-FFF2-40B4-BE49-F238E27FC236}">
                    <a16:creationId xmlns:a16="http://schemas.microsoft.com/office/drawing/2014/main" id="{510C8779-A73E-9119-4BD9-CC33B4EC0C16}"/>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4E481349-84F4-C554-787F-352BBCE3321D}"/>
                  </a:ext>
                </a:extLst>
              </p:cNvPr>
              <p:cNvCxnSpPr>
                <a:cxnSpLocks/>
              </p:cNvCxnSpPr>
              <p:nvPr/>
            </p:nvCxnSpPr>
            <p:spPr>
              <a:xfrm>
                <a:off x="6812280" y="3550920"/>
                <a:ext cx="952821" cy="5858"/>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sp>
        <p:nvSpPr>
          <p:cNvPr id="55" name="CuadroTexto 54">
            <a:extLst>
              <a:ext uri="{FF2B5EF4-FFF2-40B4-BE49-F238E27FC236}">
                <a16:creationId xmlns:a16="http://schemas.microsoft.com/office/drawing/2014/main" id="{C9166523-DFBE-47A4-CAFF-81ABF8C30B23}"/>
              </a:ext>
            </a:extLst>
          </p:cNvPr>
          <p:cNvSpPr txBox="1"/>
          <p:nvPr/>
        </p:nvSpPr>
        <p:spPr>
          <a:xfrm>
            <a:off x="4188661" y="2211073"/>
            <a:ext cx="5543417"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35610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09721" y="1535369"/>
            <a:ext cx="9447892"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cuatro de las aplicaciones más importantes de las redes neuronales son :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Visión Artificial</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Reconocimiento de Voz</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Procesamiento del Lenguaje Natural</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Motores de Recomendaciones</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1238562" y="3306213"/>
            <a:ext cx="9447892" cy="1754326"/>
          </a:xfrm>
          <a:prstGeom prst="rect">
            <a:avLst/>
          </a:prstGeom>
          <a:noFill/>
        </p:spPr>
        <p:txBody>
          <a:bodyPr wrap="square" rtlCol="0">
            <a:spAutoFit/>
          </a:bodyPr>
          <a:lstStyle/>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simple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Una red neuronal básica tiene neuronas artificiales interconectadas en tres capas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Entrada</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Oculta</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Salida</a:t>
            </a:r>
          </a:p>
        </p:txBody>
      </p:sp>
      <p:sp>
        <p:nvSpPr>
          <p:cNvPr id="10" name="CuadroTexto 9">
            <a:extLst>
              <a:ext uri="{FF2B5EF4-FFF2-40B4-BE49-F238E27FC236}">
                <a16:creationId xmlns:a16="http://schemas.microsoft.com/office/drawing/2014/main" id="{F5FC1EE3-54D6-C72C-C7FA-265D469D8848}"/>
              </a:ext>
            </a:extLst>
          </p:cNvPr>
          <p:cNvSpPr txBox="1"/>
          <p:nvPr/>
        </p:nvSpPr>
        <p:spPr>
          <a:xfrm>
            <a:off x="1279549" y="5102298"/>
            <a:ext cx="9447892" cy="1077218"/>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Esta arquitectura busca imitar el funcionamiento del cerebro, el bucle </a:t>
            </a:r>
            <a:r>
              <a:rPr lang="es-MX" sz="1600" dirty="0">
                <a:solidFill>
                  <a:srgbClr val="EB9734"/>
                </a:solidFill>
                <a:latin typeface="Raleway Black" pitchFamily="2" charset="0"/>
                <a:ea typeface="Open Sans SemiBold" panose="020B0706030804020204" pitchFamily="34" charset="0"/>
                <a:cs typeface="Open Sans SemiBold" panose="020B0706030804020204" pitchFamily="34" charset="0"/>
              </a:rPr>
              <a:t>“Sentidos-Cerebro-Músculos”,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mediante la retroalimentación producirían una reacción positiva si los músculos reducen la diferencia entre una condición percibida por los sentidos y un estado físico impuesto por el cerebro.</a:t>
            </a:r>
          </a:p>
        </p:txBody>
      </p:sp>
    </p:spTree>
    <p:extLst>
      <p:ext uri="{BB962C8B-B14F-4D97-AF65-F5344CB8AC3E}">
        <p14:creationId xmlns:p14="http://schemas.microsoft.com/office/powerpoint/2010/main" val="309280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947230" y="-1103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689297" y="118549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445941" y="1514294"/>
            <a:ext cx="11004281" cy="2062103"/>
          </a:xfrm>
          <a:prstGeom prst="rect">
            <a:avLst/>
          </a:prstGeom>
          <a:noFill/>
        </p:spPr>
        <p:txBody>
          <a:bodyPr wrap="square" rtlCol="0">
            <a:spAutoFit/>
          </a:bodyPr>
          <a:lstStyle/>
          <a:p>
            <a:pPr algn="just"/>
            <a:r>
              <a:rPr lang="es-MX" sz="1600"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profunda </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profundas, o redes de aprendizaje profundo, tienen varias capas ocultas con millones de neuronas artificiales conectadas entre sí. Un número, denominado peso, representa las conexiones entre un nodo y otro. El peso es un número positivo si un nodo estimula a otro, o negativo si un nodo suprime a otro. Los nodos con valores de peso más altos tienen mayor influencia en los demás nodos. En teoría, las redes neuronales profundas pueden asignar cualquier tipo de entrada a cualquier tipo de salida. Sin embargo, también necesitan mucho más entrenamiento en comparación con otros métodos de machine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learning</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Necesitan millones de ejemplos de datos de entrenamiento en lugar de los cientos o miles que podría necesitar una red más simple.</a:t>
            </a:r>
          </a:p>
        </p:txBody>
      </p:sp>
      <p:pic>
        <p:nvPicPr>
          <p:cNvPr id="12" name="Imagen 11">
            <a:extLst>
              <a:ext uri="{FF2B5EF4-FFF2-40B4-BE49-F238E27FC236}">
                <a16:creationId xmlns:a16="http://schemas.microsoft.com/office/drawing/2014/main" id="{05596683-F5CA-61A3-CAC5-4E6E71C5B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8814" y="3660588"/>
            <a:ext cx="4936490" cy="2493010"/>
          </a:xfrm>
          <a:prstGeom prst="rect">
            <a:avLst/>
          </a:prstGeom>
          <a:noFill/>
          <a:ln>
            <a:noFill/>
          </a:ln>
        </p:spPr>
      </p:pic>
    </p:spTree>
    <p:extLst>
      <p:ext uri="{BB962C8B-B14F-4D97-AF65-F5344CB8AC3E}">
        <p14:creationId xmlns:p14="http://schemas.microsoft.com/office/powerpoint/2010/main" val="49409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238562" y="976126"/>
            <a:ext cx="2233304" cy="461665"/>
          </a:xfrm>
          <a:prstGeom prst="rect">
            <a:avLst/>
          </a:prstGeom>
          <a:noFill/>
        </p:spPr>
        <p:txBody>
          <a:bodyPr wrap="none" rtlCol="0">
            <a:spAutoFit/>
          </a:bodyPr>
          <a:lstStyle/>
          <a:p>
            <a:r>
              <a:rPr lang="en-US" sz="2400" dirty="0">
                <a:solidFill>
                  <a:srgbClr val="EB9734"/>
                </a:solidFill>
                <a:latin typeface="Raleway Black" pitchFamily="2" charset="0"/>
              </a:rPr>
              <a:t>Transformers</a:t>
            </a:r>
          </a:p>
        </p:txBody>
      </p:sp>
      <p:pic>
        <p:nvPicPr>
          <p:cNvPr id="11" name="Imagen 10">
            <a:extLst>
              <a:ext uri="{FF2B5EF4-FFF2-40B4-BE49-F238E27FC236}">
                <a16:creationId xmlns:a16="http://schemas.microsoft.com/office/drawing/2014/main" id="{4BBA5DE6-2207-FB42-979A-5C0C7ACE9C24}"/>
              </a:ext>
            </a:extLst>
          </p:cNvPr>
          <p:cNvPicPr>
            <a:picLocks noChangeAspect="1"/>
          </p:cNvPicPr>
          <p:nvPr/>
        </p:nvPicPr>
        <p:blipFill>
          <a:blip r:embed="rId3"/>
          <a:stretch>
            <a:fillRect/>
          </a:stretch>
        </p:blipFill>
        <p:spPr>
          <a:xfrm>
            <a:off x="4155159" y="1545465"/>
            <a:ext cx="3826494" cy="4969485"/>
          </a:xfrm>
          <a:prstGeom prst="rect">
            <a:avLst/>
          </a:prstGeom>
        </p:spPr>
      </p:pic>
    </p:spTree>
    <p:extLst>
      <p:ext uri="{BB962C8B-B14F-4D97-AF65-F5344CB8AC3E}">
        <p14:creationId xmlns:p14="http://schemas.microsoft.com/office/powerpoint/2010/main" val="427604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55075" y="968438"/>
            <a:ext cx="5144357"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¿Qué Es un Modelo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4" y="1396229"/>
            <a:ext cx="10329135"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una arquitectura de red neuronal utilizada principalmente en el campo del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Fue introducido por primera vez en el artículo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Attention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All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You</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Need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Vaswani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et al. en 2017 y desde entonces ha sido ampliamente adoptado en diversas aplicaciones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una red neuronal que aprende contexto y, por lo tanto, significado mediante el seguimiento de relaciones en datos secuenciales como las palabras de una oración. Los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aplican un conjunto en evolución de técnicas matemáticas, llamadas atención o atención propia, para detectar formas sutiles en que los elementos de datos en una serie se influencian y dependen entre sí.</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Transformers se han vuelto muy popular y ampliamente utilizada en la actualidad, especialmente en tareas relacionadas con 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por sus siglas en inglés). En la actualidad los Transformers se utiliza en Modelos de lenguaje pre entrenados como BERT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Bidirectional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Encoder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Representations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from</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Transformers)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(Generative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Pre-trained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entrenan con grandes cantidades de texto para aprender representaciones del lenguaje.</a:t>
            </a:r>
          </a:p>
        </p:txBody>
      </p:sp>
    </p:spTree>
    <p:extLst>
      <p:ext uri="{BB962C8B-B14F-4D97-AF65-F5344CB8AC3E}">
        <p14:creationId xmlns:p14="http://schemas.microsoft.com/office/powerpoint/2010/main" val="52329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64005"/>
            <a:ext cx="2749471"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Red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276831"/>
            <a:ext cx="10329135" cy="1077218"/>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La Red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una alternativa al problema de la traducción de texto de un idioma a otro. En estas redes la totalidad de la secuencia de entrada es procesada en paralelo por la red, a diferencia de las Redes Recurrentes en donde se procesan uno a uno (es decir de forma serial) los elementos de la secuencia.</a:t>
            </a:r>
          </a:p>
        </p:txBody>
      </p:sp>
      <p:pic>
        <p:nvPicPr>
          <p:cNvPr id="10" name="Imagen 9">
            <a:extLst>
              <a:ext uri="{FF2B5EF4-FFF2-40B4-BE49-F238E27FC236}">
                <a16:creationId xmlns:a16="http://schemas.microsoft.com/office/drawing/2014/main" id="{F5A7527F-E65E-BA1C-AC32-3C4618E84F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1545" y="2285109"/>
            <a:ext cx="5208907" cy="4437685"/>
          </a:xfrm>
          <a:prstGeom prst="rect">
            <a:avLst/>
          </a:prstGeom>
          <a:noFill/>
          <a:ln>
            <a:noFill/>
          </a:ln>
        </p:spPr>
      </p:pic>
    </p:spTree>
    <p:extLst>
      <p:ext uri="{BB962C8B-B14F-4D97-AF65-F5344CB8AC3E}">
        <p14:creationId xmlns:p14="http://schemas.microsoft.com/office/powerpoint/2010/main" val="3678316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1021228"/>
            <a:ext cx="2749471"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Red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931431" y="1957845"/>
            <a:ext cx="10329135" cy="255454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Esta secuencia es inicialmente convertida en una representación numérica usando un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Después se añade una codificación de posición y los vectores resultantes ingresan a la etapa de codificación, que se encarga de extraer la información más relevante de la secuencia en su idioma original. La salida de esta etapa se conecta al decodificador, que toma esta información para generar secuencialmente el texto traducido al segundo idioma. Aunque tiene muchos elementos realmente es sencillo entender cómo funciona. Veamos entonces en detalle cada módulo de esta red.</a:t>
            </a:r>
          </a:p>
        </p:txBody>
      </p:sp>
    </p:spTree>
    <p:extLst>
      <p:ext uri="{BB962C8B-B14F-4D97-AF65-F5344CB8AC3E}">
        <p14:creationId xmlns:p14="http://schemas.microsoft.com/office/powerpoint/2010/main" val="143989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69330" y="892463"/>
            <a:ext cx="403828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de entrada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Primero está el bloque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que es simplemente un algoritmo que convierte el texto en una serie de vectores, o tokens, es decir en una representación numérica que puede ser “comprendida” por la red.</a:t>
            </a:r>
          </a:p>
        </p:txBody>
      </p:sp>
      <p:pic>
        <p:nvPicPr>
          <p:cNvPr id="11" name="Imagen 10">
            <a:extLst>
              <a:ext uri="{FF2B5EF4-FFF2-40B4-BE49-F238E27FC236}">
                <a16:creationId xmlns:a16="http://schemas.microsoft.com/office/drawing/2014/main" id="{387892CA-1906-3A2E-6E6A-109F6D0A0E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2934" y="2740259"/>
            <a:ext cx="5372995" cy="2595095"/>
          </a:xfrm>
          <a:prstGeom prst="rect">
            <a:avLst/>
          </a:prstGeom>
          <a:noFill/>
          <a:ln>
            <a:noFill/>
          </a:ln>
        </p:spPr>
      </p:pic>
    </p:spTree>
    <p:extLst>
      <p:ext uri="{BB962C8B-B14F-4D97-AF65-F5344CB8AC3E}">
        <p14:creationId xmlns:p14="http://schemas.microsoft.com/office/powerpoint/2010/main" val="7426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33262" y="892463"/>
            <a:ext cx="4110421" cy="830997"/>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El codificador de posición</a:t>
            </a:r>
          </a:p>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203132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Como la secuencia se procesa en paralelo es necesario indicarle a la red el orden en el que se encuentran las palabras dentro del texto. Esto se logra con el codificador de posición. Este codificador genera una serie de vectores que se sumarán a los tokens, y que indican la posición relativa de cada token dentro de la secuencia. Para esto se usan funciones senoidales para las posiciones pares, y cosenoidales para las impares, con lo que cada vector generado tendrá un patrón numérico único con la información de la posición.</a:t>
            </a:r>
          </a:p>
        </p:txBody>
      </p:sp>
      <p:pic>
        <p:nvPicPr>
          <p:cNvPr id="10" name="Imagen 9">
            <a:extLst>
              <a:ext uri="{FF2B5EF4-FFF2-40B4-BE49-F238E27FC236}">
                <a16:creationId xmlns:a16="http://schemas.microsoft.com/office/drawing/2014/main" id="{D272FC4D-5E6D-9CC7-CDCB-A55010923A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361" y="3368527"/>
            <a:ext cx="2422142" cy="3381456"/>
          </a:xfrm>
          <a:prstGeom prst="rect">
            <a:avLst/>
          </a:prstGeom>
          <a:noFill/>
          <a:ln>
            <a:noFill/>
          </a:ln>
        </p:spPr>
      </p:pic>
    </p:spTree>
    <p:extLst>
      <p:ext uri="{BB962C8B-B14F-4D97-AF65-F5344CB8AC3E}">
        <p14:creationId xmlns:p14="http://schemas.microsoft.com/office/powerpoint/2010/main" val="2605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Ahora viene el bloque de codificación, que contiene seis codificadores, todos con una estructura idéntica. Analicemos en detalle uno de estos codificadores. Cada codificador tiene cuatro elementos: un bloque atencional, un bloque de conexión residual, una red neuronal y otro bloque de conexión residual</a:t>
            </a:r>
          </a:p>
        </p:txBody>
      </p:sp>
      <p:pic>
        <p:nvPicPr>
          <p:cNvPr id="11" name="Imagen 10">
            <a:extLst>
              <a:ext uri="{FF2B5EF4-FFF2-40B4-BE49-F238E27FC236}">
                <a16:creationId xmlns:a16="http://schemas.microsoft.com/office/drawing/2014/main" id="{0D1A6141-34E0-1E39-73E9-CF560C354A0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611" y="3023539"/>
            <a:ext cx="3086374" cy="2931652"/>
          </a:xfrm>
          <a:prstGeom prst="rect">
            <a:avLst/>
          </a:prstGeom>
          <a:noFill/>
          <a:ln>
            <a:noFill/>
          </a:ln>
        </p:spPr>
      </p:pic>
      <p:pic>
        <p:nvPicPr>
          <p:cNvPr id="12" name="Imagen 11">
            <a:extLst>
              <a:ext uri="{FF2B5EF4-FFF2-40B4-BE49-F238E27FC236}">
                <a16:creationId xmlns:a16="http://schemas.microsoft.com/office/drawing/2014/main" id="{18B02275-AEA0-852C-FBD8-468E93E14E8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9396" y="2873831"/>
            <a:ext cx="2252277" cy="3231067"/>
          </a:xfrm>
          <a:prstGeom prst="rect">
            <a:avLst/>
          </a:prstGeom>
          <a:noFill/>
          <a:ln>
            <a:noFill/>
          </a:ln>
        </p:spPr>
      </p:pic>
      <p:pic>
        <p:nvPicPr>
          <p:cNvPr id="13" name="Imagen 12">
            <a:extLst>
              <a:ext uri="{FF2B5EF4-FFF2-40B4-BE49-F238E27FC236}">
                <a16:creationId xmlns:a16="http://schemas.microsoft.com/office/drawing/2014/main" id="{2A0CB0AB-DC9D-C3B5-BB99-B62C9F67553B}"/>
              </a:ext>
            </a:extLst>
          </p:cNvPr>
          <p:cNvPicPr>
            <a:picLocks noChangeAspect="1"/>
          </p:cNvPicPr>
          <p:nvPr/>
        </p:nvPicPr>
        <p:blipFill>
          <a:blip r:embed="rId5"/>
          <a:stretch>
            <a:fillRect/>
          </a:stretch>
        </p:blipFill>
        <p:spPr>
          <a:xfrm rot="10800000">
            <a:off x="6102392" y="3748629"/>
            <a:ext cx="1207835" cy="1207835"/>
          </a:xfrm>
          <a:prstGeom prst="rect">
            <a:avLst/>
          </a:prstGeom>
        </p:spPr>
      </p:pic>
    </p:spTree>
    <p:extLst>
      <p:ext uri="{BB962C8B-B14F-4D97-AF65-F5344CB8AC3E}">
        <p14:creationId xmlns:p14="http://schemas.microsoft.com/office/powerpoint/2010/main" val="167537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203132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Veamos en detalle el bloque atencional, que es tal vez el más importante de toda la red, pues se encarga de analizar la totalidad de la secuencia de entrada (recordemos que la red la procesa de manera simultánea) y de encontrar relaciones entre varias palabras de esta secuencia. Por ejemplo, si el texto de entrada es “I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podemos ver que hay al menos dos posibles asociaciones entre palabras: el verbo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el sujeto (“I”) y el sustantivo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asociado al adjetivo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Pero además entre estas dos frases (I Love 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también hay una asociación:</a:t>
            </a:r>
          </a:p>
        </p:txBody>
      </p:sp>
      <p:pic>
        <p:nvPicPr>
          <p:cNvPr id="10" name="Imagen 9">
            <a:extLst>
              <a:ext uri="{FF2B5EF4-FFF2-40B4-BE49-F238E27FC236}">
                <a16:creationId xmlns:a16="http://schemas.microsoft.com/office/drawing/2014/main" id="{ABBE51D9-FA0A-EDEC-271D-2CB9E88CB6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132" y="3918375"/>
            <a:ext cx="3937734" cy="1704098"/>
          </a:xfrm>
          <a:prstGeom prst="rect">
            <a:avLst/>
          </a:prstGeom>
          <a:noFill/>
          <a:ln>
            <a:noFill/>
          </a:ln>
        </p:spPr>
      </p:pic>
    </p:spTree>
    <p:extLst>
      <p:ext uri="{BB962C8B-B14F-4D97-AF65-F5344CB8AC3E}">
        <p14:creationId xmlns:p14="http://schemas.microsoft.com/office/powerpoint/2010/main" val="4007892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897804" y="2902198"/>
            <a:ext cx="5127861" cy="707886"/>
          </a:xfrm>
          <a:prstGeom prst="rect">
            <a:avLst/>
          </a:prstGeom>
          <a:noFill/>
        </p:spPr>
        <p:txBody>
          <a:bodyPr wrap="square">
            <a:spAutoFit/>
          </a:bodyPr>
          <a:lstStyle/>
          <a:p>
            <a:r>
              <a:rPr lang="es-CO" sz="4000" dirty="0">
                <a:solidFill>
                  <a:srgbClr val="00F1FF"/>
                </a:solidFill>
                <a:latin typeface="Raleway Black" pitchFamily="2" charset="0"/>
              </a:rPr>
              <a:t>ANTECEDENTES</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3386098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 que hace el bloque atencional es expresar numéricamente las relaciones que existen a diferentes niveles dentro de la secuencia, y luego codifica cada una de ellas con esta información del contexto, indicando así cuáles son los elementos del texto a los que se deben prestar más atención al momento de hacer la traducción. Esta es precisamente la manera como las redes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“comprenden” este contexto para codificar adecuadamente cada palabra. Para lograr esto en primer lugar los tokens se llevan simultáneamente a tres pequeñas redes neuronales, entrenadas para calcular los vectores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Estos vectores son simplemente tres representaciones alternativas de los tokens originales:</a:t>
            </a:r>
          </a:p>
        </p:txBody>
      </p:sp>
      <p:pic>
        <p:nvPicPr>
          <p:cNvPr id="11" name="Imagen 10">
            <a:extLst>
              <a:ext uri="{FF2B5EF4-FFF2-40B4-BE49-F238E27FC236}">
                <a16:creationId xmlns:a16="http://schemas.microsoft.com/office/drawing/2014/main" id="{3525BA50-E798-5D0C-931B-27C8AD30B2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7045" y="3686674"/>
            <a:ext cx="3738637" cy="3053202"/>
          </a:xfrm>
          <a:prstGeom prst="rect">
            <a:avLst/>
          </a:prstGeom>
          <a:noFill/>
          <a:ln>
            <a:noFill/>
          </a:ln>
        </p:spPr>
      </p:pic>
    </p:spTree>
    <p:extLst>
      <p:ext uri="{BB962C8B-B14F-4D97-AF65-F5344CB8AC3E}">
        <p14:creationId xmlns:p14="http://schemas.microsoft.com/office/powerpoint/2010/main" val="709606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92333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Después de esto se toma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cada token y se compara con cada uno de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existentes. Esta comparación es simplemente una multiplicación de vectores, y con esto se obtendrá un puntaje que mide el grado de asociación entre pares de palabras.</a:t>
            </a:r>
          </a:p>
        </p:txBody>
      </p:sp>
      <p:pic>
        <p:nvPicPr>
          <p:cNvPr id="10" name="Imagen 9">
            <a:extLst>
              <a:ext uri="{FF2B5EF4-FFF2-40B4-BE49-F238E27FC236}">
                <a16:creationId xmlns:a16="http://schemas.microsoft.com/office/drawing/2014/main" id="{6A890E45-38DE-3703-776B-43D2E84F19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4272" y="2396743"/>
            <a:ext cx="5866968" cy="4352766"/>
          </a:xfrm>
          <a:prstGeom prst="rect">
            <a:avLst/>
          </a:prstGeom>
          <a:noFill/>
          <a:ln>
            <a:noFill/>
          </a:ln>
        </p:spPr>
      </p:pic>
    </p:spTree>
    <p:extLst>
      <p:ext uri="{BB962C8B-B14F-4D97-AF65-F5344CB8AC3E}">
        <p14:creationId xmlns:p14="http://schemas.microsoft.com/office/powerpoint/2010/main" val="413370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2585323"/>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para el caso de la frase que queremos traducir, si analizamos la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puntajes obtenidos indican que al codificar este token se le debería prestar más atención a la propia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seguida por la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se debería enfocar menos en las palabras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“I”, que tienen los menores puntajes. La idea es ahora usar estos puntajes para ponderar cada uno de los vectores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indicando así la importancia de cada palabra al momento de la codificación de los tokens. Para poder hacer esto se deben escalar los puntajes, dividiéndolos primero entre el tamaño de cada vector, y luego llevándolos a una función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Esta función permite simplemente representar cada puntaje como una probabilidad entre cero y uno:</a:t>
            </a:r>
          </a:p>
        </p:txBody>
      </p:sp>
      <p:pic>
        <p:nvPicPr>
          <p:cNvPr id="11" name="Imagen 10">
            <a:extLst>
              <a:ext uri="{FF2B5EF4-FFF2-40B4-BE49-F238E27FC236}">
                <a16:creationId xmlns:a16="http://schemas.microsoft.com/office/drawing/2014/main" id="{E6E674F0-4137-2EEA-22CC-95E0209D0E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6838" y="3946868"/>
            <a:ext cx="5138322" cy="2873657"/>
          </a:xfrm>
          <a:prstGeom prst="rect">
            <a:avLst/>
          </a:prstGeom>
          <a:noFill/>
          <a:ln>
            <a:noFill/>
          </a:ln>
        </p:spPr>
      </p:pic>
    </p:spTree>
    <p:extLst>
      <p:ext uri="{BB962C8B-B14F-4D97-AF65-F5344CB8AC3E}">
        <p14:creationId xmlns:p14="http://schemas.microsoft.com/office/powerpoint/2010/main" val="225539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valor cercano a uno indica que la red debe prestarle más atención a ese token en particular, y un valor cercano a 0 que la palabra no es muy relevante. Finalmente, se debe condensar toda esta información resultante de la comparación en un solo vector por cada token. Así que tomamos la matriz de puntajes que acabamos de obtener y la multiplicamos por la matriz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resultado serán cuatro nuevos tokens, que contendrán la codificación de la información de contexto más relevante para cada palabra de la secuencia:</a:t>
            </a:r>
          </a:p>
        </p:txBody>
      </p:sp>
      <p:pic>
        <p:nvPicPr>
          <p:cNvPr id="10" name="Imagen 9">
            <a:extLst>
              <a:ext uri="{FF2B5EF4-FFF2-40B4-BE49-F238E27FC236}">
                <a16:creationId xmlns:a16="http://schemas.microsoft.com/office/drawing/2014/main" id="{E7A10FA0-9FE0-E395-334D-5654C2D7B4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6447" y="3115871"/>
            <a:ext cx="2819105" cy="3604300"/>
          </a:xfrm>
          <a:prstGeom prst="rect">
            <a:avLst/>
          </a:prstGeom>
          <a:noFill/>
          <a:ln>
            <a:noFill/>
          </a:ln>
        </p:spPr>
      </p:pic>
    </p:spTree>
    <p:extLst>
      <p:ext uri="{BB962C8B-B14F-4D97-AF65-F5344CB8AC3E}">
        <p14:creationId xmlns:p14="http://schemas.microsoft.com/office/powerpoint/2010/main" val="2016506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5596" y="1253863"/>
            <a:ext cx="10946510" cy="2585323"/>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que, en resumen, el bloque atencional toma los tokens iniciales y codifica en los tokens resultantes los elementos de la secuencia a los que se debe dar más relevancia. Sin embargo, recordemos que en nuestra frase original encontramos, además de asociaciones entre palabras, asociaciones entre frases: para traducir la porción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necesita prestar atención a “I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Así que un solo bloque atencional no es suficiente. Al usar múltiples bloques atencionales es posible detectar y codificar asociaciones entre palabras y grupos de palabras a diferentes niveles. Las salidas de estos bloques se combinan en una última red neuronal que condensa toda la información resultante en un único vector para cada token de entrada:</a:t>
            </a:r>
          </a:p>
        </p:txBody>
      </p:sp>
      <p:pic>
        <p:nvPicPr>
          <p:cNvPr id="11" name="Imagen 10">
            <a:extLst>
              <a:ext uri="{FF2B5EF4-FFF2-40B4-BE49-F238E27FC236}">
                <a16:creationId xmlns:a16="http://schemas.microsoft.com/office/drawing/2014/main" id="{3DF27972-3EE3-E8E1-8F5C-6699DCD26F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2809" y="3610377"/>
            <a:ext cx="2366382" cy="3141524"/>
          </a:xfrm>
          <a:prstGeom prst="rect">
            <a:avLst/>
          </a:prstGeom>
          <a:noFill/>
          <a:ln>
            <a:noFill/>
          </a:ln>
        </p:spPr>
      </p:pic>
    </p:spTree>
    <p:extLst>
      <p:ext uri="{BB962C8B-B14F-4D97-AF65-F5344CB8AC3E}">
        <p14:creationId xmlns:p14="http://schemas.microsoft.com/office/powerpoint/2010/main" val="332818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071727" y="883075"/>
            <a:ext cx="517481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residual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22744" y="1347937"/>
            <a:ext cx="10946510"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este bloque se llevan tanto la entrada como la salida del bloque atencional, y esto se hace porque la red es muy profunda y si tan solo se enviara la salida la información progresivamente se degradaría y esto dificultaría el entrenamiento y desempeño de la red. Esta etapa toma los dos datos, los suma y luego los normaliza para que tengan la escala adecuada requerida por el siguiente bloque:</a:t>
            </a:r>
          </a:p>
        </p:txBody>
      </p:sp>
      <p:pic>
        <p:nvPicPr>
          <p:cNvPr id="10" name="Imagen 9">
            <a:extLst>
              <a:ext uri="{FF2B5EF4-FFF2-40B4-BE49-F238E27FC236}">
                <a16:creationId xmlns:a16="http://schemas.microsoft.com/office/drawing/2014/main" id="{BF6DAB78-5C1F-35EB-33AB-A0DE05C6FA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0459" y="2943329"/>
            <a:ext cx="5671079" cy="3619538"/>
          </a:xfrm>
          <a:prstGeom prst="rect">
            <a:avLst/>
          </a:prstGeom>
          <a:noFill/>
          <a:ln>
            <a:noFill/>
          </a:ln>
        </p:spPr>
      </p:pic>
    </p:spTree>
    <p:extLst>
      <p:ext uri="{BB962C8B-B14F-4D97-AF65-F5344CB8AC3E}">
        <p14:creationId xmlns:p14="http://schemas.microsoft.com/office/powerpoint/2010/main" val="363383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764183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red neuronal y otro bloque residual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Después de esto tenemos una red neuronal seguida por un bloque residual. La red neuronal procesa en paralelo todos los vectores de la secuencia, tomando la información atencional de las capas anteriores y consolidándola en una única representación. La entrada y la salida de esta red neuronal son luego llevadas a un bloque residual que tiene exactamente las mismas características del bloque anterior: una suma seguida por una normalización de los datos.</a:t>
            </a:r>
          </a:p>
        </p:txBody>
      </p:sp>
      <p:pic>
        <p:nvPicPr>
          <p:cNvPr id="11" name="Imagen 10">
            <a:extLst>
              <a:ext uri="{FF2B5EF4-FFF2-40B4-BE49-F238E27FC236}">
                <a16:creationId xmlns:a16="http://schemas.microsoft.com/office/drawing/2014/main" id="{721B8A73-45B7-C578-1BEE-02B23BA6C7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6564" y="2998516"/>
            <a:ext cx="2642173" cy="3746978"/>
          </a:xfrm>
          <a:prstGeom prst="rect">
            <a:avLst/>
          </a:prstGeom>
          <a:noFill/>
          <a:ln>
            <a:noFill/>
          </a:ln>
        </p:spPr>
      </p:pic>
    </p:spTree>
    <p:extLst>
      <p:ext uri="{BB962C8B-B14F-4D97-AF65-F5344CB8AC3E}">
        <p14:creationId xmlns:p14="http://schemas.microsoft.com/office/powerpoint/2010/main" val="333280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450956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resultado final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92333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Este bloque toma los tokens de entrada, los procesa en paralelo y entrega a la salida una representación que contiene información atencional sobre las diferentes relaciones entre palabras o grupos de palabras de la secuencia, importantes al momento de la traducción:</a:t>
            </a:r>
          </a:p>
        </p:txBody>
      </p:sp>
      <p:pic>
        <p:nvPicPr>
          <p:cNvPr id="10" name="Imagen 9">
            <a:extLst>
              <a:ext uri="{FF2B5EF4-FFF2-40B4-BE49-F238E27FC236}">
                <a16:creationId xmlns:a16="http://schemas.microsoft.com/office/drawing/2014/main" id="{FCDF3AC0-5E3E-00E9-1954-02779FC17C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6568" y="2614023"/>
            <a:ext cx="3097878" cy="3592027"/>
          </a:xfrm>
          <a:prstGeom prst="rect">
            <a:avLst/>
          </a:prstGeom>
          <a:noFill/>
          <a:ln>
            <a:noFill/>
          </a:ln>
        </p:spPr>
      </p:pic>
    </p:spTree>
    <p:extLst>
      <p:ext uri="{BB962C8B-B14F-4D97-AF65-F5344CB8AC3E}">
        <p14:creationId xmlns:p14="http://schemas.microsoft.com/office/powerpoint/2010/main" val="2916462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450956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resultado final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Y este proceso se repite para los codificadores restantes, que son idénticos en estructura al codificador que acabamos de analizar.</a:t>
            </a:r>
          </a:p>
        </p:txBody>
      </p:sp>
      <p:pic>
        <p:nvPicPr>
          <p:cNvPr id="12" name="Imagen 11">
            <a:extLst>
              <a:ext uri="{FF2B5EF4-FFF2-40B4-BE49-F238E27FC236}">
                <a16:creationId xmlns:a16="http://schemas.microsoft.com/office/drawing/2014/main" id="{1B892F21-E51A-5BC3-9EA8-DCF7CFFE99E4}"/>
              </a:ext>
            </a:extLst>
          </p:cNvPr>
          <p:cNvPicPr>
            <a:picLocks noChangeAspect="1"/>
          </p:cNvPicPr>
          <p:nvPr/>
        </p:nvPicPr>
        <p:blipFill>
          <a:blip r:embed="rId4"/>
          <a:stretch>
            <a:fillRect/>
          </a:stretch>
        </p:blipFill>
        <p:spPr>
          <a:xfrm>
            <a:off x="4278390" y="2552963"/>
            <a:ext cx="3265410" cy="3681008"/>
          </a:xfrm>
          <a:prstGeom prst="rect">
            <a:avLst/>
          </a:prstGeom>
        </p:spPr>
      </p:pic>
    </p:spTree>
    <p:extLst>
      <p:ext uri="{BB962C8B-B14F-4D97-AF65-F5344CB8AC3E}">
        <p14:creationId xmlns:p14="http://schemas.microsoft.com/office/powerpoint/2010/main" val="46737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8465" y="900388"/>
            <a:ext cx="2472152"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Ahora nos enfocamos el segundo bloque importante de la red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que se encarga de hacer la traducción:</a:t>
            </a:r>
          </a:p>
        </p:txBody>
      </p:sp>
      <p:pic>
        <p:nvPicPr>
          <p:cNvPr id="10" name="Imagen 9">
            <a:extLst>
              <a:ext uri="{FF2B5EF4-FFF2-40B4-BE49-F238E27FC236}">
                <a16:creationId xmlns:a16="http://schemas.microsoft.com/office/drawing/2014/main" id="{AC71E91B-844C-44D6-19BC-8B5A90AF0B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278" y="2081052"/>
            <a:ext cx="3440416" cy="4602136"/>
          </a:xfrm>
          <a:prstGeom prst="rect">
            <a:avLst/>
          </a:prstGeom>
          <a:noFill/>
          <a:ln>
            <a:noFill/>
          </a:ln>
        </p:spPr>
      </p:pic>
    </p:spTree>
    <p:extLst>
      <p:ext uri="{BB962C8B-B14F-4D97-AF65-F5344CB8AC3E}">
        <p14:creationId xmlns:p14="http://schemas.microsoft.com/office/powerpoint/2010/main" val="1601270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327127" y="173421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1652689" y="2067959"/>
            <a:ext cx="2776936" cy="2679500"/>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759691" y="2774349"/>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4997337" y="4501592"/>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Tecnologías mas usadas de CSS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518188" y="2878043"/>
            <a:ext cx="4570482" cy="461665"/>
          </a:xfrm>
          <a:prstGeom prst="rect">
            <a:avLst/>
          </a:prstGeom>
          <a:noFill/>
        </p:spPr>
        <p:txBody>
          <a:bodyPr wrap="non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Desarrolladores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6422997" y="1351541"/>
            <a:ext cx="4015843"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Breve Introducción a CSS</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4997337" y="5024812"/>
            <a:ext cx="7005772"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Según el sitio web </a:t>
            </a:r>
            <a:r>
              <a:rPr lang="es-MX" dirty="0" err="1">
                <a:solidFill>
                  <a:schemeClr val="bg1"/>
                </a:solidFill>
              </a:rPr>
              <a:t>BuiltWith</a:t>
            </a:r>
            <a:r>
              <a:rPr lang="es-MX" dirty="0">
                <a:solidFill>
                  <a:schemeClr val="bg1"/>
                </a:solidFill>
              </a:rPr>
              <a:t>, que rastrea el uso de tecnologías web en todo el mundo, Bootstrap es la librería de CSS más utilizada en la actualidad, con un 16% de participación de mercado. Le sigue </a:t>
            </a:r>
            <a:r>
              <a:rPr lang="es-MX" dirty="0" err="1">
                <a:solidFill>
                  <a:schemeClr val="bg1"/>
                </a:solidFill>
              </a:rPr>
              <a:t>Materialize</a:t>
            </a:r>
            <a:r>
              <a:rPr lang="es-MX" dirty="0">
                <a:solidFill>
                  <a:schemeClr val="bg1"/>
                </a:solidFill>
              </a:rPr>
              <a:t> CSS con un 0,9%, </a:t>
            </a:r>
            <a:r>
              <a:rPr lang="es-MX" dirty="0" err="1">
                <a:solidFill>
                  <a:schemeClr val="bg1"/>
                </a:solidFill>
              </a:rPr>
              <a:t>Foundation</a:t>
            </a:r>
            <a:r>
              <a:rPr lang="es-MX" dirty="0">
                <a:solidFill>
                  <a:schemeClr val="bg1"/>
                </a:solidFill>
              </a:rPr>
              <a:t> con un 0,8%, </a:t>
            </a:r>
            <a:r>
              <a:rPr lang="es-MX" dirty="0" err="1">
                <a:solidFill>
                  <a:schemeClr val="bg1"/>
                </a:solidFill>
              </a:rPr>
              <a:t>Tailwind</a:t>
            </a:r>
            <a:r>
              <a:rPr lang="es-MX" dirty="0">
                <a:solidFill>
                  <a:schemeClr val="bg1"/>
                </a:solidFill>
              </a:rPr>
              <a:t> CSS con un 0,6% etc.</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6518188" y="3260836"/>
            <a:ext cx="5580113" cy="1077218"/>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solidFill>
                  <a:schemeClr val="bg1"/>
                </a:solidFill>
              </a:rPr>
              <a:t>Los </a:t>
            </a:r>
            <a:r>
              <a:rPr lang="en-US" dirty="0" err="1">
                <a:solidFill>
                  <a:schemeClr val="bg1"/>
                </a:solidFill>
              </a:rPr>
              <a:t>desarrolladores</a:t>
            </a:r>
            <a:r>
              <a:rPr lang="en-US" dirty="0">
                <a:solidFill>
                  <a:schemeClr val="bg1"/>
                </a:solidFill>
              </a:rPr>
              <a:t> de software </a:t>
            </a:r>
            <a:r>
              <a:rPr lang="es-MX" dirty="0">
                <a:solidFill>
                  <a:schemeClr val="bg1"/>
                </a:solidFill>
              </a:rPr>
              <a:t>sobre todo especializados en la implementación de diseños e interfaces gráficas </a:t>
            </a:r>
            <a:r>
              <a:rPr lang="en-US" dirty="0" err="1">
                <a:solidFill>
                  <a:schemeClr val="bg1"/>
                </a:solidFill>
              </a:rPr>
              <a:t>durante</a:t>
            </a:r>
            <a:r>
              <a:rPr lang="en-US" dirty="0">
                <a:solidFill>
                  <a:schemeClr val="bg1"/>
                </a:solidFill>
              </a:rPr>
              <a:t> </a:t>
            </a:r>
            <a:r>
              <a:rPr lang="en-US" dirty="0" err="1">
                <a:solidFill>
                  <a:schemeClr val="bg1"/>
                </a:solidFill>
              </a:rPr>
              <a:t>mucho</a:t>
            </a:r>
            <a:r>
              <a:rPr lang="en-US" dirty="0">
                <a:solidFill>
                  <a:schemeClr val="bg1"/>
                </a:solidFill>
              </a:rPr>
              <a:t> </a:t>
            </a:r>
            <a:r>
              <a:rPr lang="en-US" dirty="0" err="1">
                <a:solidFill>
                  <a:schemeClr val="bg1"/>
                </a:solidFill>
              </a:rPr>
              <a:t>tiempo</a:t>
            </a:r>
            <a:r>
              <a:rPr lang="en-US" dirty="0">
                <a:solidFill>
                  <a:schemeClr val="bg1"/>
                </a:solidFill>
              </a:rPr>
              <a:t> </a:t>
            </a:r>
            <a:r>
              <a:rPr lang="en-US" dirty="0" err="1">
                <a:solidFill>
                  <a:schemeClr val="bg1"/>
                </a:solidFill>
              </a:rPr>
              <a:t>han</a:t>
            </a:r>
            <a:r>
              <a:rPr lang="en-US" dirty="0">
                <a:solidFill>
                  <a:schemeClr val="bg1"/>
                </a:solidFill>
              </a:rPr>
              <a:t> </a:t>
            </a:r>
            <a:r>
              <a:rPr lang="en-US" dirty="0" err="1">
                <a:solidFill>
                  <a:schemeClr val="bg1"/>
                </a:solidFill>
              </a:rPr>
              <a:t>intentado</a:t>
            </a:r>
            <a:r>
              <a:rPr lang="en-US" dirty="0">
                <a:solidFill>
                  <a:schemeClr val="bg1"/>
                </a:solidFill>
              </a:rPr>
              <a:t> </a:t>
            </a:r>
            <a:r>
              <a:rPr lang="en-US" dirty="0" err="1">
                <a:solidFill>
                  <a:schemeClr val="bg1"/>
                </a:solidFill>
              </a:rPr>
              <a:t>hacer</a:t>
            </a:r>
            <a:r>
              <a:rPr lang="en-US" dirty="0">
                <a:solidFill>
                  <a:schemeClr val="bg1"/>
                </a:solidFill>
              </a:rPr>
              <a:t> </a:t>
            </a:r>
            <a:r>
              <a:rPr lang="en-US" dirty="0" err="1">
                <a:solidFill>
                  <a:schemeClr val="bg1"/>
                </a:solidFill>
              </a:rPr>
              <a:t>su</a:t>
            </a:r>
            <a:r>
              <a:rPr lang="en-US" dirty="0">
                <a:solidFill>
                  <a:schemeClr val="bg1"/>
                </a:solidFill>
              </a:rPr>
              <a:t> </a:t>
            </a:r>
            <a:r>
              <a:rPr lang="en-US" dirty="0" err="1">
                <a:solidFill>
                  <a:schemeClr val="bg1"/>
                </a:solidFill>
              </a:rPr>
              <a:t>trabajo</a:t>
            </a:r>
            <a:r>
              <a:rPr lang="en-US" dirty="0">
                <a:solidFill>
                  <a:schemeClr val="bg1"/>
                </a:solidFill>
              </a:rPr>
              <a:t> mas </a:t>
            </a:r>
            <a:r>
              <a:rPr lang="en-US" dirty="0" err="1">
                <a:solidFill>
                  <a:schemeClr val="bg1"/>
                </a:solidFill>
              </a:rPr>
              <a:t>eficiente</a:t>
            </a:r>
            <a:r>
              <a:rPr lang="en-US" dirty="0">
                <a:solidFill>
                  <a:schemeClr val="bg1"/>
                </a:solidFill>
              </a:rPr>
              <a:t> y </a:t>
            </a:r>
            <a:r>
              <a:rPr lang="en-US" dirty="0" err="1">
                <a:solidFill>
                  <a:schemeClr val="bg1"/>
                </a:solidFill>
              </a:rPr>
              <a:t>productivo</a:t>
            </a:r>
            <a:r>
              <a:rPr lang="en-US" dirty="0">
                <a:solidFill>
                  <a:schemeClr val="bg1"/>
                </a:solidFill>
              </a:rPr>
              <a:t>.</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6422996" y="1821953"/>
            <a:ext cx="5580113" cy="1077218"/>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 la actualidad el lenguaje de diseño y programación CSS tiene muchas, librerías,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API’s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Frameworks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y es utilizado en todos los navegadores y plataformas web del mundo.</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4695102" y="2163499"/>
            <a:ext cx="1645920" cy="1199683"/>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3385494" y="3626633"/>
            <a:ext cx="3037503" cy="930154"/>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1396217" y="4914192"/>
            <a:ext cx="3162904" cy="759798"/>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438495" y="242101"/>
            <a:ext cx="299953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ANTECEDENTES</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1558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8465" y="900388"/>
            <a:ext cx="2472152"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613067"/>
            <a:ext cx="11137224" cy="313932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primer lugar, tenemos los bloques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salida y un codificador posicional, que cumplen exactamente la misma función de los bloques que vimos en la etapa de codificación. Luego viene el decodificador, que es muy similar al bloque de codificación: en total cuenta con 6 decodificadores, cada uno de ellos conectado al codificador, lo que permite conocer la información atencional de la entrada, en el idioma original, para poder realizar la traducción. Cada decodificador es similar a los bloques de codificación que vimos anteriormente: cuenta con bloques atencionales, residuales y redes neuronales que tienen la misma estructura de los codificadores. Sin embargo, tienen un bloque atencional de enmascaramiento y un bloque residual adicionales. Luego viene una capa lineal que, junto con la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generar una a una las palabras de la secuencia de salida. Veamos entonces cómo funciona paso a paso la decodificación.</a:t>
            </a:r>
          </a:p>
        </p:txBody>
      </p:sp>
    </p:spTree>
    <p:extLst>
      <p:ext uri="{BB962C8B-B14F-4D97-AF65-F5344CB8AC3E}">
        <p14:creationId xmlns:p14="http://schemas.microsoft.com/office/powerpoint/2010/main" val="403883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19970"/>
            <a:ext cx="8863324"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bloque atencional con enmascaramiento</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862322"/>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traducción comienza con la palabra clave “inicio”, la cual es codificada con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posicionalmente. Al ingresar al primer decodificador es procesada por el bloque atencional de enmascaramiento. Este bloque es prácticamente idéntico al bloque atencional visto anteriormente: codifica la relación entre diferentes elementos de la secuencia de salida, usando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queries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pero con una diferencia importante: como se está generando cada palabra de manera secuencial, una a una, el decodificador debe prestar atención únicamente a la palabra generada actualmente y a las anteriores, no a las futuras. Por ejemplo, si en la secuencia traducida nos ubicamos en la palabra “la”, el decodificador debería tener acceso a esta palabra y a “amo”, pero no a palabras que aparecerán posteriormente en la secuencia (“comida” e “italiana”):</a:t>
            </a:r>
          </a:p>
        </p:txBody>
      </p:sp>
      <p:pic>
        <p:nvPicPr>
          <p:cNvPr id="10" name="Imagen 9">
            <a:extLst>
              <a:ext uri="{FF2B5EF4-FFF2-40B4-BE49-F238E27FC236}">
                <a16:creationId xmlns:a16="http://schemas.microsoft.com/office/drawing/2014/main" id="{324CC5EB-6D7E-D9A8-FCFA-7065ECAE00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6488" y="4018003"/>
            <a:ext cx="2559024" cy="2668000"/>
          </a:xfrm>
          <a:prstGeom prst="rect">
            <a:avLst/>
          </a:prstGeom>
          <a:noFill/>
          <a:ln>
            <a:noFill/>
          </a:ln>
        </p:spPr>
      </p:pic>
    </p:spTree>
    <p:extLst>
      <p:ext uri="{BB962C8B-B14F-4D97-AF65-F5344CB8AC3E}">
        <p14:creationId xmlns:p14="http://schemas.microsoft.com/office/powerpoint/2010/main" val="139661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19970"/>
            <a:ext cx="8863324"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bloque atencional con enmascaramiento</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que para evitar esto se agrega un bloque que enmascara, es decir que simplemente hace cero, las palabras a las que durante la decodificación no se debe prestar atención, Al igual que con el codificador, en este caso también se emplean múltiples bloques atencionales para detectar relaciones a diferentes niveles.</a:t>
            </a:r>
          </a:p>
        </p:txBody>
      </p:sp>
      <p:pic>
        <p:nvPicPr>
          <p:cNvPr id="11" name="Imagen 10">
            <a:extLst>
              <a:ext uri="{FF2B5EF4-FFF2-40B4-BE49-F238E27FC236}">
                <a16:creationId xmlns:a16="http://schemas.microsoft.com/office/drawing/2014/main" id="{6E2A2E97-0284-A0F6-18F8-28DDED8610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5182" y="2931486"/>
            <a:ext cx="3641635" cy="3605393"/>
          </a:xfrm>
          <a:prstGeom prst="rect">
            <a:avLst/>
          </a:prstGeom>
          <a:noFill/>
          <a:ln>
            <a:noFill/>
          </a:ln>
        </p:spPr>
      </p:pic>
    </p:spTree>
    <p:extLst>
      <p:ext uri="{BB962C8B-B14F-4D97-AF65-F5344CB8AC3E}">
        <p14:creationId xmlns:p14="http://schemas.microsoft.com/office/powerpoint/2010/main" val="19066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958982"/>
            <a:ext cx="577914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el bloque atencional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339102"/>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Todos los bloques residuales, así como la red neuronal de este decodificador funcionan de forma idéntica a como ocurría en los codificadores. Así que nos enfocaremos ahora en el bloque atencional que en este caso tiene la misma estructura, pero un funcionamiento ligeramente diferente al del codificador. Este bloque enfoca su atención tanto en la secuencia original como en la de salida y para ello toma la salida del codificador y las lleva a las redes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queries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mientras que el nodo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usa como entrada el dato proveniente del bloque residual anterior. Es de esta manera como el codificador le indica al decodificador a qué elementos debe prestar más atención al momento de generar la secuencia de salida. De nuevo, se usan múltiples bloques atencionales de manera simultánea para codificar asociaciones a diferentes niveles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pic>
        <p:nvPicPr>
          <p:cNvPr id="10" name="Imagen 9">
            <a:extLst>
              <a:ext uri="{FF2B5EF4-FFF2-40B4-BE49-F238E27FC236}">
                <a16:creationId xmlns:a16="http://schemas.microsoft.com/office/drawing/2014/main" id="{419CF798-CD20-42E6-E137-6D18C3106C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0442" y="3429000"/>
            <a:ext cx="3571115" cy="3387104"/>
          </a:xfrm>
          <a:prstGeom prst="rect">
            <a:avLst/>
          </a:prstGeom>
          <a:noFill/>
          <a:ln>
            <a:noFill/>
          </a:ln>
        </p:spPr>
      </p:pic>
    </p:spTree>
    <p:extLst>
      <p:ext uri="{BB962C8B-B14F-4D97-AF65-F5344CB8AC3E}">
        <p14:creationId xmlns:p14="http://schemas.microsoft.com/office/powerpoint/2010/main" val="22690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74946" y="914195"/>
            <a:ext cx="945803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múltiples decodificadores y etapas de salida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Este bloque se replica un total de seis veces, y al final genera un vector con cantidades numéricas, y lo único que falta es convertirlo, en una palabra:</a:t>
            </a:r>
          </a:p>
        </p:txBody>
      </p:sp>
      <p:pic>
        <p:nvPicPr>
          <p:cNvPr id="11" name="Imagen 10">
            <a:extLst>
              <a:ext uri="{FF2B5EF4-FFF2-40B4-BE49-F238E27FC236}">
                <a16:creationId xmlns:a16="http://schemas.microsoft.com/office/drawing/2014/main" id="{E55893E2-BB82-BE9A-A075-26D834DEB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41672" y="2110725"/>
            <a:ext cx="4308656" cy="4404225"/>
          </a:xfrm>
          <a:prstGeom prst="rect">
            <a:avLst/>
          </a:prstGeom>
          <a:noFill/>
          <a:ln>
            <a:noFill/>
          </a:ln>
        </p:spPr>
      </p:pic>
    </p:spTree>
    <p:extLst>
      <p:ext uri="{BB962C8B-B14F-4D97-AF65-F5344CB8AC3E}">
        <p14:creationId xmlns:p14="http://schemas.microsoft.com/office/powerpoint/2010/main" val="1930202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74946" y="914195"/>
            <a:ext cx="945803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múltiples decodificadores y etapas de salida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Para eso se usa en primer lugar la capa lineal, que es simplemente una red neuronal que toma el vector producido por el decodificador y lo transforma en un vector mucho más grande. Por ejemplo, si el traductor aprende 10000 palabras (es decir el tamaño del vocabulario), entonces el vector de salida de la capa lineal tendrá precisamente 10000 elementos. La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toma cada elemento de este vector y lo convierte en una probabilidad, todas con valores positivos entre 0 y 1. La posición con la probabilidad más alta será seleccionada y la palabra asociada con dicha posición será precisamente la salida del modelo en ese instante de tiempo y el proceso se repite hasta generar la totalidad de la secuencia de salida.</a:t>
            </a:r>
          </a:p>
        </p:txBody>
      </p:sp>
      <p:pic>
        <p:nvPicPr>
          <p:cNvPr id="10" name="Imagen 9">
            <a:extLst>
              <a:ext uri="{FF2B5EF4-FFF2-40B4-BE49-F238E27FC236}">
                <a16:creationId xmlns:a16="http://schemas.microsoft.com/office/drawing/2014/main" id="{626ED7BF-0BF2-7864-D22A-5457AEC45A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62921" y="3667398"/>
            <a:ext cx="3271564" cy="3018084"/>
          </a:xfrm>
          <a:prstGeom prst="rect">
            <a:avLst/>
          </a:prstGeom>
          <a:noFill/>
          <a:ln>
            <a:noFill/>
          </a:ln>
        </p:spPr>
      </p:pic>
    </p:spTree>
    <p:extLst>
      <p:ext uri="{BB962C8B-B14F-4D97-AF65-F5344CB8AC3E}">
        <p14:creationId xmlns:p14="http://schemas.microsoft.com/office/powerpoint/2010/main" val="53067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58315" y="873578"/>
            <a:ext cx="1374094"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conjunto de datos organizados de forma sistemática, que se utiliza generalmente para entrenar modelos de aprendizaje automático. Estos conjuntos de datos pueden contener una variedad de tipos de información, como textos, imágenes, audios, etc. El objetivo principal de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proporcionar suficiente información al modelo para que aprenda patrones y pueda hacer predicciones o tomar decisiones.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se explica los pasos en los que se utiliza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la arquitectura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Antes de alimentar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realizar un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División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suele dividirse en conjuntos de entrenamiento, validación y prueba.</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Entrenamiento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está preparado y dividido, se alimenta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proceso de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Evaluación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modelo ha sido entrenado, se evalúa su rendimiento utilizando el conjunto de prueba.</a:t>
            </a:r>
          </a:p>
        </p:txBody>
      </p:sp>
    </p:spTree>
    <p:extLst>
      <p:ext uri="{BB962C8B-B14F-4D97-AF65-F5344CB8AC3E}">
        <p14:creationId xmlns:p14="http://schemas.microsoft.com/office/powerpoint/2010/main" val="3079325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88948"/>
            <a:ext cx="586410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Recolección de Datos para 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341632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el proceso de recolección de datos para la creación de nuestro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empleamos una variedad de generadores y recursos. La elección de estas herramientas se basó en la necesidad de obtener datos de alta calidad y diversidad que representaran de manera precisa el dominio o problema que queríamos abordar.</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Algunos de los generadores que se utilizó son:</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Css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Grid</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Gradient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Code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The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EnjoyCSS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1256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78446"/>
            <a:ext cx="7386959"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Datasets</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de Entrenamiento, Prueba,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Evaluacion</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52431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conjuntos de datos de entrenamiento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train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validación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validation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prueba (test) son esenciales en el desarrollo y evaluación de modelos de aprendizaje automático y aprendizaje profundo.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explicaremos cada uno de manera específica: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Entrenamiento (TRAIN):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entrenamiento se utiliza para entrenar el modelo. Durante el entrenamiento, el modelo ajusta sus parámetros utilizando este conjunto de datos para aprender a hacer predicciones o realizar tareas específicas.</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Validación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VALIDATION</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validación se utiliza para ajustar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hiperparámetros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del modelo y para evaluar su rendimiento durante el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Prueba (TEST):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prueba se utiliza para evaluar el rendimiento final del modelo después de que ha sido entrenado y validado.</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218424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09181"/>
            <a:ext cx="4435830"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Tokenization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proceso fundamental en el campo de la Inteligencia Artificial, especialmente en 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por sus siglas en inglés). Se refiere al proceso de dividir una cadena de texto en unidades más pequeñas llamadas "tokens". Un token puede ser tan pequeño como un carácter o tan grande como una palabra o incluso una frase completa.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¿Para qué sirve la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 Texto: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Antes de entrenar un modelo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convertir el texto en una forma que la máquina pueda entender y procesar. 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el primer paso en este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Análisis de Texto: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realizar análisis estadísticos sobre el texto, como contar la frecuencia de palabras, identificar n-gramas, etc.</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Algoritmos de Machine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modelos de aprendizaje automático, especialmente los modelos de lenguaje como BERT 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requieren el texto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como entrada.</a:t>
            </a:r>
          </a:p>
        </p:txBody>
      </p:sp>
    </p:spTree>
    <p:extLst>
      <p:ext uri="{BB962C8B-B14F-4D97-AF65-F5344CB8AC3E}">
        <p14:creationId xmlns:p14="http://schemas.microsoft.com/office/powerpoint/2010/main" val="654393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584361" y="2894271"/>
            <a:ext cx="7092006" cy="707886"/>
          </a:xfrm>
          <a:prstGeom prst="rect">
            <a:avLst/>
          </a:prstGeom>
          <a:noFill/>
        </p:spPr>
        <p:txBody>
          <a:bodyPr wrap="none" rtlCol="0">
            <a:spAutoFit/>
          </a:bodyPr>
          <a:lstStyle/>
          <a:p>
            <a:r>
              <a:rPr lang="es-CO" sz="4000" dirty="0">
                <a:solidFill>
                  <a:srgbClr val="EB9734"/>
                </a:solidFill>
                <a:latin typeface="Raleway Black" pitchFamily="2" charset="0"/>
              </a:rPr>
              <a:t>SITUACIÓN PROBLEMÁTICA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1556056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4115229" cy="461665"/>
          </a:xfrm>
          <a:prstGeom prst="rect">
            <a:avLst/>
          </a:prstGeom>
          <a:noFill/>
        </p:spPr>
        <p:txBody>
          <a:bodyPr wrap="squar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Incrustacion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el contexto de procesamiento del lenguaje natural y modelos de aprendizaje automático, como los Transformers, es una representación vectorial de una palabra, token o entidad en un espacio dimensional. Estas representaciones vectoriales capturan el significado semántico y la relación con otras palabras o tokens en el contexto del lenguaje.</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¿Qué son los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Vectorización de Tokens: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vectores numéricos que representan cada token en un espacio dimensional. Por ejemplo, la palabra "programar" podría tener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como [0.2, 0.5, -0.3].</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Aprendizaje durante el Entrenamiento: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entrenamiento,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ajustan para capturar las relaciones semánticas y sintácticas entre los tokens, optimizando así el rendimiento del modelo en tareas específicas.</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Entrada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utilizan como entrada para las capas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donde se lleva a cabo el procesamiento y las operaciones necesarias para la tarea específica, como generación de texto, clasificación, o en nuestro caso generación de código CSS.</a:t>
            </a:r>
          </a:p>
        </p:txBody>
      </p:sp>
    </p:spTree>
    <p:extLst>
      <p:ext uri="{BB962C8B-B14F-4D97-AF65-F5344CB8AC3E}">
        <p14:creationId xmlns:p14="http://schemas.microsoft.com/office/powerpoint/2010/main" val="3978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VS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Incrustacion</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369331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la incrustación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dos conceptos fundamentales en el procesamiento de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el aprendizaje automático.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 continuación, se explicará las diferencias entre ellos:</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entrada se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tokens luego se incrustan</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incrustaciones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texto de salida se clasifican nuevamente en tokens, que luego se pueden decodificar en texto.</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convierte un texto en una lista de números enteros.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incrustación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convierte la lista de números enteros en una lista de vectores (lista de incrustaciones).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información posicional sobre cada token se agrega a las incrustaciones mediante codificaciones posicionales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positional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encodings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incrustaciones.</a:t>
            </a:r>
          </a:p>
        </p:txBody>
      </p:sp>
    </p:spTree>
    <p:extLst>
      <p:ext uri="{BB962C8B-B14F-4D97-AF65-F5344CB8AC3E}">
        <p14:creationId xmlns:p14="http://schemas.microsoft.com/office/powerpoint/2010/main" val="582328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Fine-</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ajuste fino permite tomar un modelo entrenado que realiza bien una determinada tarea y aprovechar todo su conocimiento para resolver una nueva tarea específica; aunque, por supuesto, con ciertas reglas. Se trata de un proceso en el que se realiza un “ajuste fino” de algunas capas de la red neuronal para obtener las salidas deseadas. Es decir, se ajustan ligeramente ciertas representaciones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para que este resulte más relevante en el problema que se desea resolver. Así, se evita definir la estructura de la red neuronal y realizar el entrenamiento desde cero.</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Transfer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"transfer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aprendizaje por transferencia es una técnica en el aprendizaje automático y el aprendizaje profundo que consiste en utilizar conocimientos adquiridos al entrenar un modelo en una tarea específica (tarea fuente) para mejorar el rendimiento en una tarea relacionada pero diferente (tarea objetivo). Esta técnica se ha vuelto muy popular y efectiva en diferentes campos del aprendizaje automático y especialmente en el procesamiento de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visión por computadora y otras áreas de aprendizaje automático.</a:t>
            </a:r>
          </a:p>
        </p:txBody>
      </p:sp>
    </p:spTree>
    <p:extLst>
      <p:ext uri="{BB962C8B-B14F-4D97-AF65-F5344CB8AC3E}">
        <p14:creationId xmlns:p14="http://schemas.microsoft.com/office/powerpoint/2010/main" val="10740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10096427"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vs Transfer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2031325"/>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 el Transfer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toma un modelo entrenado en una tarea para reutilizarlo en la resolución de otra, pero congelando los parámetros del modelo existente.</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 el Fine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(ajuste fino)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cambio, se toman los parámetros de la red existente para entrenarlos aún más y así realice la segunda tarea. Básicamente, se adapta la estructura del modelo y se entrena.</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pic>
        <p:nvPicPr>
          <p:cNvPr id="9" name="Imagen 8">
            <a:extLst>
              <a:ext uri="{FF2B5EF4-FFF2-40B4-BE49-F238E27FC236}">
                <a16:creationId xmlns:a16="http://schemas.microsoft.com/office/drawing/2014/main" id="{C71D6E6C-C9E2-18DB-6BB5-EAE784B1F5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6264" y="3350936"/>
            <a:ext cx="8967850" cy="2691402"/>
          </a:xfrm>
          <a:prstGeom prst="rect">
            <a:avLst/>
          </a:prstGeom>
          <a:noFill/>
          <a:ln>
            <a:noFill/>
          </a:ln>
        </p:spPr>
      </p:pic>
    </p:spTree>
    <p:extLst>
      <p:ext uri="{BB962C8B-B14F-4D97-AF65-F5344CB8AC3E}">
        <p14:creationId xmlns:p14="http://schemas.microsoft.com/office/powerpoint/2010/main" val="158053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57941" y="2801938"/>
            <a:ext cx="8287846"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287487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777025"/>
            <a:ext cx="11129650" cy="341632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Como metodología de desarrollo se selecciono la programación extrema (XP) es una metodología ágil de gestión de proyectos que se centra en la velocidad y la simplicidad con ciclos de desarrollo cortos. Esta metodología se basa en 5 valores, 5 reglas y 12 prácticas de programación. Si bien tiene una estructura rígida, el resultado de estos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sprints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altamente centrados y las integraciones continuas buscan dar como resultado un producto de mayor calidad.</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¿Qué es la programación extrema (XP)?</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programación extrema es una metodología ágil de gestión de proyectos que se centra en la velocidad y la simplicidad con ciclos de desarrollo cortos y con menos documentación. La estructura del proceso está determinada por 5 valores fundamentales, 5 reglas y 12 prácticas de XP.</a:t>
            </a:r>
            <a:endParaRPr lang="en-US"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834865" y="1155423"/>
            <a:ext cx="4246675"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Metodología de Desarrollo</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312928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2152" y="415167"/>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o 9">
            <a:extLst>
              <a:ext uri="{FF2B5EF4-FFF2-40B4-BE49-F238E27FC236}">
                <a16:creationId xmlns:a16="http://schemas.microsoft.com/office/drawing/2014/main" id="{4E2F4396-988A-BBBC-EF77-5336DDBE043B}"/>
              </a:ext>
            </a:extLst>
          </p:cNvPr>
          <p:cNvSpPr/>
          <p:nvPr/>
        </p:nvSpPr>
        <p:spPr>
          <a:xfrm rot="2700000">
            <a:off x="9382061" y="1734875"/>
            <a:ext cx="3440387" cy="3388249"/>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Marco 11">
            <a:extLst>
              <a:ext uri="{FF2B5EF4-FFF2-40B4-BE49-F238E27FC236}">
                <a16:creationId xmlns:a16="http://schemas.microsoft.com/office/drawing/2014/main" id="{6B7043E6-A16E-F277-EB3B-93E3104C4766}"/>
              </a:ext>
            </a:extLst>
          </p:cNvPr>
          <p:cNvSpPr/>
          <p:nvPr/>
        </p:nvSpPr>
        <p:spPr>
          <a:xfrm rot="13703644">
            <a:off x="-700773" y="2064834"/>
            <a:ext cx="3096158" cy="328171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020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777025"/>
            <a:ext cx="11129650" cy="452431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uso de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tiene importantes ventajas. Reduce los costos de computación, la huella de carbono, y permite utilizar modelos de última generación sin tener que entrenar uno desde cero.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Openia-community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Hugging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Face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proporciona acceso a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una amplia gama de tareas. Cuando se utiliza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 entrenas con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específico para tu tarea.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Para seleccionar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tomó en cuenta diferentes métricas y arquitecturas, considerando también los usos previstos y limitaciones, donde también se consideró métricas relevantes como la cantidad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parameters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capas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layers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capas ocultas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hidden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cantidad de cabezas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heads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dada la aplicación de la arquitectura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Tambien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consideró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usados para el entrenamiento del modelo seleccionado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en donde se investigó y analizo diferentes modelos utilizados en el área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language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processing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que cuentan con la implementación de una arquitectura de Transformers.</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56677"/>
            <a:ext cx="3624710"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Modelo </a:t>
            </a:r>
            <a:r>
              <a:rPr lang="es-CO"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Pre-entrenado</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291367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896178"/>
            <a:ext cx="11129650" cy="2862322"/>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seleccionado considerando todo lo anteriormente establecido 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a continuación se explicará las diferentes características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Parámetros (</a:t>
            </a:r>
            <a:r>
              <a:rPr lang="es-MX" dirty="0" err="1">
                <a:solidFill>
                  <a:srgbClr val="009A90"/>
                </a:solidFill>
                <a:latin typeface="Raleway Black" pitchFamily="2" charset="0"/>
                <a:ea typeface="Open Sans SemiBold" panose="020B0706030804020204" pitchFamily="34" charset="0"/>
                <a:cs typeface="Open Sans SemiBold" panose="020B0706030804020204" pitchFamily="34" charset="0"/>
              </a:rPr>
              <a:t>Parameters</a:t>
            </a: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parámetros en un modelo de lenguaje como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(Generative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Pre-trained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típicamente tensores multidimensionales de números reales que se ajustan durante el entrenamiento para que el modelo pueda aprender a generar texto coherente y relevante basado en los datos de entrada. Estos parámetros capturan la distribución estadística de los datos de entrenamiento y se utilizan para calcular las probabilidades de las palabras siguientes en una secuencia de texto dada la historia previa.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997997"/>
            <a:ext cx="1558440" cy="461665"/>
          </a:xfrm>
          <a:prstGeom prst="rect">
            <a:avLst/>
          </a:prstGeom>
          <a:noFill/>
        </p:spPr>
        <p:txBody>
          <a:bodyPr wrap="none" rtlCol="0">
            <a:spAutoFit/>
          </a:bodyPr>
          <a:lstStyle/>
          <a:p>
            <a:r>
              <a:rPr lang="es-CO"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588637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720836"/>
            <a:ext cx="11129650"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en el siguiente gráfico se muestra la comparativa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parameters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con respecto a otros modelos disponibles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Hugging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Face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084529"/>
            <a:ext cx="408797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Parámetros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Parameters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4" name="Imagen 3">
            <a:extLst>
              <a:ext uri="{FF2B5EF4-FFF2-40B4-BE49-F238E27FC236}">
                <a16:creationId xmlns:a16="http://schemas.microsoft.com/office/drawing/2014/main" id="{2E01317A-C095-D623-FD1C-7F6CD83501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3107" y="2719713"/>
            <a:ext cx="6345710" cy="3795237"/>
          </a:xfrm>
          <a:prstGeom prst="rect">
            <a:avLst/>
          </a:prstGeom>
          <a:noFill/>
          <a:ln>
            <a:noFill/>
          </a:ln>
        </p:spPr>
      </p:pic>
    </p:spTree>
    <p:extLst>
      <p:ext uri="{BB962C8B-B14F-4D97-AF65-F5344CB8AC3E}">
        <p14:creationId xmlns:p14="http://schemas.microsoft.com/office/powerpoint/2010/main" val="91225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8373877" y="1622173"/>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7463586" y="2379730"/>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6453323" y="269207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285196" y="4848427"/>
            <a:ext cx="4256293"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Aumenta la complejidad del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270759" y="2909448"/>
            <a:ext cx="556594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Gran cantidad de Librerías,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Frameworks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y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APIs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de CSS</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249910" y="1422523"/>
            <a:ext cx="4213013"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complejidad de Desarrollar con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4703215" y="1905285"/>
            <a:ext cx="1986959" cy="921643"/>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5414458" y="3815544"/>
            <a:ext cx="2469164" cy="774804"/>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5634001" y="5535045"/>
            <a:ext cx="3769239"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557342" y="250808"/>
            <a:ext cx="5020926" cy="523220"/>
          </a:xfrm>
          <a:prstGeom prst="rect">
            <a:avLst/>
          </a:prstGeom>
          <a:noFill/>
        </p:spPr>
        <p:txBody>
          <a:bodyPr wrap="none" rtlCol="0">
            <a:spAutoFit/>
          </a:bodyPr>
          <a:lstStyle/>
          <a:p>
            <a:r>
              <a:rPr lang="es-CO" sz="2800" dirty="0">
                <a:solidFill>
                  <a:srgbClr val="EB9734"/>
                </a:solidFill>
                <a:latin typeface="Raleway Black" pitchFamily="2" charset="0"/>
              </a:rPr>
              <a:t>SITUACIÓN PROBLEMÁTICA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268073" y="5306065"/>
            <a:ext cx="3900427"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Incrementa el tiempo de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270759" y="3391354"/>
            <a:ext cx="5143699"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Escribir más código y se debe tener más conocimientos sobre la herramienta.</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257222" y="1850686"/>
            <a:ext cx="4065537" cy="323165"/>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Proceso de desarrollo lento y tedioso.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277876" y="5733685"/>
            <a:ext cx="540083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La </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combinación de habilidades técnicas y creativas.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285196" y="4070039"/>
            <a:ext cx="2927404"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El trabajo se incrementa.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257222" y="2278849"/>
            <a:ext cx="3621504"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escritura de código repetitivo.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16316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265815"/>
            <a:ext cx="11129650"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múltiples cabezas de atención en una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multi-cabeza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al modelo capturar diferentes patrones y relaciones en los datos de entrada, mejorando así su capacidad para comprender y generar secuencias de manera efectiva. Las cabezas de atención permiten que el modelo atienda diferentes aspectos de la entrada simultáneamente y, por lo tanto, capturar diferentes tipos de información útil en la secuencia.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48719" y="886577"/>
            <a:ext cx="2792752"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Cabezas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Heads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5" name="Imagen 4">
            <a:extLst>
              <a:ext uri="{FF2B5EF4-FFF2-40B4-BE49-F238E27FC236}">
                <a16:creationId xmlns:a16="http://schemas.microsoft.com/office/drawing/2014/main" id="{BD88327F-A081-A626-8843-13AE43FBB0B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422" y="3017087"/>
            <a:ext cx="5784215" cy="3466465"/>
          </a:xfrm>
          <a:prstGeom prst="rect">
            <a:avLst/>
          </a:prstGeom>
          <a:noFill/>
          <a:ln>
            <a:noFill/>
          </a:ln>
        </p:spPr>
      </p:pic>
    </p:spTree>
    <p:extLst>
      <p:ext uri="{BB962C8B-B14F-4D97-AF65-F5344CB8AC3E}">
        <p14:creationId xmlns:p14="http://schemas.microsoft.com/office/powerpoint/2010/main" val="143820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859339"/>
            <a:ext cx="11129650" cy="313932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utilizado para el entrenamiento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fue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pesa 40 GB de textos, pero no se ha hecho público. Aunque se ha publicado la lista de los 1000 dominios principales presentes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009A90"/>
              </a:solidFill>
              <a:latin typeface="Raleway Black" pitchFamily="2" charset="0"/>
              <a:ea typeface="Open Sans SemiBold" panose="020B0706030804020204" pitchFamily="34" charset="0"/>
              <a:cs typeface="Open Sans SemiBold" panose="020B0706030804020204" pitchFamily="34" charset="0"/>
            </a:endParaRPr>
          </a:p>
          <a:p>
            <a:pPr algn="just"/>
            <a:r>
              <a:rPr lang="es-MX" sz="1800" dirty="0">
                <a:solidFill>
                  <a:srgbClr val="009A90"/>
                </a:solidFill>
                <a:latin typeface="Raleway Black" pitchFamily="2" charset="0"/>
                <a:ea typeface="Open Sans SemiBold" panose="020B0706030804020204" pitchFamily="34" charset="0"/>
                <a:cs typeface="Open Sans SemiBold" panose="020B0706030804020204" pitchFamily="34" charset="0"/>
              </a:rPr>
              <a:t>Accesibilidad al Modelo y otras consideraciones:</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Accesibilidad al Modelo y otras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consideraciones:En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cuanto a la accesibilidad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se encontró mucha información relevante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Hugging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Face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junto con una gran cantidad de modelos, conjuntos de datos, espacios y documentaciones disponibles para probar diferentes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Esta información adicionalmente cuenta con guías y tutoriales de implementación de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97834"/>
            <a:ext cx="7670690"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Conjunto de datos de Entrenamiento de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p>
        </p:txBody>
      </p:sp>
    </p:spTree>
    <p:extLst>
      <p:ext uri="{BB962C8B-B14F-4D97-AF65-F5344CB8AC3E}">
        <p14:creationId xmlns:p14="http://schemas.microsoft.com/office/powerpoint/2010/main" val="3837336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423598" y="1609913"/>
            <a:ext cx="10455072" cy="3970318"/>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Descripción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es la versión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1.61B</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un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creado y lanzado por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modelo es un modelo previamente entrenado en el idioma inglés que utiliza un objetivo de modelado de lenguaje causal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CLM</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Desarrollado por: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Tipo de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Idioma(s):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inglés</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Licencia: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Licencia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MIT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modificada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Modelos relacionados: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-Medium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GPT-Large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err="1">
                <a:solidFill>
                  <a:srgbClr val="009A90"/>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 de entrenamiento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Uso directo: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principales usuarios previstos de estos modelos son investigadores y profesionales de la IA. Principalmente imaginamos que los investigadores utilizarán estos modelos de lenguaje para comprender mejor los comportamientos, capacidades, sesgos y limitaciones de los modelos de lenguaje generativo a gran escala.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423598" y="928052"/>
            <a:ext cx="4690708"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Detalles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p>
        </p:txBody>
      </p:sp>
    </p:spTree>
    <p:extLst>
      <p:ext uri="{BB962C8B-B14F-4D97-AF65-F5344CB8AC3E}">
        <p14:creationId xmlns:p14="http://schemas.microsoft.com/office/powerpoint/2010/main" val="143279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941396"/>
            <a:ext cx="800892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Rendimiento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 en tareas de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NLP</a:t>
            </a:r>
            <a:endPar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55DF18D5-2323-AB20-194B-016B2BDDBB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1914" y="1661691"/>
            <a:ext cx="7468171" cy="2244787"/>
          </a:xfrm>
          <a:prstGeom prst="rect">
            <a:avLst/>
          </a:prstGeom>
          <a:noFill/>
          <a:ln>
            <a:noFill/>
          </a:ln>
        </p:spPr>
      </p:pic>
      <p:pic>
        <p:nvPicPr>
          <p:cNvPr id="5" name="Imagen 4">
            <a:extLst>
              <a:ext uri="{FF2B5EF4-FFF2-40B4-BE49-F238E27FC236}">
                <a16:creationId xmlns:a16="http://schemas.microsoft.com/office/drawing/2014/main" id="{6ADB4F6F-F543-CFA5-15A3-09C5CE364D83}"/>
              </a:ext>
            </a:extLst>
          </p:cNvPr>
          <p:cNvPicPr>
            <a:picLocks noChangeAspect="1"/>
          </p:cNvPicPr>
          <p:nvPr/>
        </p:nvPicPr>
        <p:blipFill>
          <a:blip r:embed="rId4"/>
          <a:stretch>
            <a:fillRect/>
          </a:stretch>
        </p:blipFill>
        <p:spPr>
          <a:xfrm>
            <a:off x="1412408" y="4165107"/>
            <a:ext cx="9715819" cy="1785190"/>
          </a:xfrm>
          <a:prstGeom prst="rect">
            <a:avLst/>
          </a:prstGeom>
        </p:spPr>
      </p:pic>
    </p:spTree>
    <p:extLst>
      <p:ext uri="{BB962C8B-B14F-4D97-AF65-F5344CB8AC3E}">
        <p14:creationId xmlns:p14="http://schemas.microsoft.com/office/powerpoint/2010/main" val="287557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83443"/>
            <a:ext cx="647484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Tecnologías para desarrollo del proyecto</a:t>
            </a:r>
          </a:p>
        </p:txBody>
      </p:sp>
      <p:pic>
        <p:nvPicPr>
          <p:cNvPr id="1030" name="Picture 6">
            <a:extLst>
              <a:ext uri="{FF2B5EF4-FFF2-40B4-BE49-F238E27FC236}">
                <a16:creationId xmlns:a16="http://schemas.microsoft.com/office/drawing/2014/main" id="{A7E0D874-1198-00E3-DDA2-38AD885C6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368" y="2125377"/>
            <a:ext cx="1219200" cy="133826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11654A00-B574-2C86-38A0-7B872F5EF6D5}"/>
              </a:ext>
            </a:extLst>
          </p:cNvPr>
          <p:cNvPicPr>
            <a:picLocks noChangeAspect="1"/>
          </p:cNvPicPr>
          <p:nvPr/>
        </p:nvPicPr>
        <p:blipFill>
          <a:blip r:embed="rId4"/>
          <a:stretch>
            <a:fillRect/>
          </a:stretch>
        </p:blipFill>
        <p:spPr>
          <a:xfrm>
            <a:off x="6719810" y="2187695"/>
            <a:ext cx="1219200" cy="1172307"/>
          </a:xfrm>
          <a:prstGeom prst="rect">
            <a:avLst/>
          </a:prstGeom>
        </p:spPr>
      </p:pic>
      <p:pic>
        <p:nvPicPr>
          <p:cNvPr id="12" name="Imagen 11">
            <a:extLst>
              <a:ext uri="{FF2B5EF4-FFF2-40B4-BE49-F238E27FC236}">
                <a16:creationId xmlns:a16="http://schemas.microsoft.com/office/drawing/2014/main" id="{3293FDB1-C373-189A-AFEA-584F6B495634}"/>
              </a:ext>
            </a:extLst>
          </p:cNvPr>
          <p:cNvPicPr>
            <a:picLocks noChangeAspect="1"/>
          </p:cNvPicPr>
          <p:nvPr/>
        </p:nvPicPr>
        <p:blipFill>
          <a:blip r:embed="rId5"/>
          <a:stretch>
            <a:fillRect/>
          </a:stretch>
        </p:blipFill>
        <p:spPr>
          <a:xfrm>
            <a:off x="8761385" y="2160013"/>
            <a:ext cx="1104904" cy="1227670"/>
          </a:xfrm>
          <a:prstGeom prst="rect">
            <a:avLst/>
          </a:prstGeom>
        </p:spPr>
      </p:pic>
      <p:pic>
        <p:nvPicPr>
          <p:cNvPr id="17" name="Imagen 16">
            <a:extLst>
              <a:ext uri="{FF2B5EF4-FFF2-40B4-BE49-F238E27FC236}">
                <a16:creationId xmlns:a16="http://schemas.microsoft.com/office/drawing/2014/main" id="{B776D77D-D43A-F22B-E60F-C9BD8A4C5793}"/>
              </a:ext>
            </a:extLst>
          </p:cNvPr>
          <p:cNvPicPr>
            <a:picLocks noChangeAspect="1"/>
          </p:cNvPicPr>
          <p:nvPr/>
        </p:nvPicPr>
        <p:blipFill>
          <a:blip r:embed="rId6"/>
          <a:stretch>
            <a:fillRect/>
          </a:stretch>
        </p:blipFill>
        <p:spPr>
          <a:xfrm>
            <a:off x="2457623" y="3851115"/>
            <a:ext cx="885887" cy="1220554"/>
          </a:xfrm>
          <a:prstGeom prst="rect">
            <a:avLst/>
          </a:prstGeom>
        </p:spPr>
      </p:pic>
      <p:pic>
        <p:nvPicPr>
          <p:cNvPr id="21" name="Imagen 20">
            <a:extLst>
              <a:ext uri="{FF2B5EF4-FFF2-40B4-BE49-F238E27FC236}">
                <a16:creationId xmlns:a16="http://schemas.microsoft.com/office/drawing/2014/main" id="{7739DD72-9EBB-25F8-C6B0-2DC5FE6A6BC1}"/>
              </a:ext>
            </a:extLst>
          </p:cNvPr>
          <p:cNvPicPr>
            <a:picLocks noChangeAspect="1"/>
          </p:cNvPicPr>
          <p:nvPr/>
        </p:nvPicPr>
        <p:blipFill>
          <a:blip r:embed="rId7"/>
          <a:stretch>
            <a:fillRect/>
          </a:stretch>
        </p:blipFill>
        <p:spPr>
          <a:xfrm>
            <a:off x="3944830" y="3851115"/>
            <a:ext cx="885887" cy="1153713"/>
          </a:xfrm>
          <a:prstGeom prst="rect">
            <a:avLst/>
          </a:prstGeom>
        </p:spPr>
      </p:pic>
      <p:pic>
        <p:nvPicPr>
          <p:cNvPr id="25" name="Imagen 24">
            <a:extLst>
              <a:ext uri="{FF2B5EF4-FFF2-40B4-BE49-F238E27FC236}">
                <a16:creationId xmlns:a16="http://schemas.microsoft.com/office/drawing/2014/main" id="{4328CAA8-4E11-583C-DAC5-AC37A8D66AB0}"/>
              </a:ext>
            </a:extLst>
          </p:cNvPr>
          <p:cNvPicPr>
            <a:picLocks noChangeAspect="1"/>
          </p:cNvPicPr>
          <p:nvPr/>
        </p:nvPicPr>
        <p:blipFill>
          <a:blip r:embed="rId8"/>
          <a:stretch>
            <a:fillRect/>
          </a:stretch>
        </p:blipFill>
        <p:spPr>
          <a:xfrm>
            <a:off x="8838987" y="3896828"/>
            <a:ext cx="949700" cy="1192177"/>
          </a:xfrm>
          <a:prstGeom prst="rect">
            <a:avLst/>
          </a:prstGeom>
        </p:spPr>
      </p:pic>
      <p:pic>
        <p:nvPicPr>
          <p:cNvPr id="28" name="Imagen 27">
            <a:extLst>
              <a:ext uri="{FF2B5EF4-FFF2-40B4-BE49-F238E27FC236}">
                <a16:creationId xmlns:a16="http://schemas.microsoft.com/office/drawing/2014/main" id="{9DE697A1-6F94-95FF-7F79-29E3C5235033}"/>
              </a:ext>
            </a:extLst>
          </p:cNvPr>
          <p:cNvPicPr>
            <a:picLocks noChangeAspect="1"/>
          </p:cNvPicPr>
          <p:nvPr/>
        </p:nvPicPr>
        <p:blipFill>
          <a:blip r:embed="rId9"/>
          <a:stretch>
            <a:fillRect/>
          </a:stretch>
        </p:blipFill>
        <p:spPr>
          <a:xfrm>
            <a:off x="5442683" y="3851115"/>
            <a:ext cx="1066329" cy="1153713"/>
          </a:xfrm>
          <a:prstGeom prst="rect">
            <a:avLst/>
          </a:prstGeom>
        </p:spPr>
      </p:pic>
      <p:pic>
        <p:nvPicPr>
          <p:cNvPr id="30" name="Imagen 29">
            <a:extLst>
              <a:ext uri="{FF2B5EF4-FFF2-40B4-BE49-F238E27FC236}">
                <a16:creationId xmlns:a16="http://schemas.microsoft.com/office/drawing/2014/main" id="{FBB23BB0-6616-0995-E39B-337A328B297E}"/>
              </a:ext>
            </a:extLst>
          </p:cNvPr>
          <p:cNvPicPr>
            <a:picLocks noChangeAspect="1"/>
          </p:cNvPicPr>
          <p:nvPr/>
        </p:nvPicPr>
        <p:blipFill>
          <a:blip r:embed="rId10"/>
          <a:stretch>
            <a:fillRect/>
          </a:stretch>
        </p:blipFill>
        <p:spPr>
          <a:xfrm>
            <a:off x="7097197" y="3832520"/>
            <a:ext cx="1007773" cy="1172308"/>
          </a:xfrm>
          <a:prstGeom prst="rect">
            <a:avLst/>
          </a:prstGeom>
        </p:spPr>
      </p:pic>
      <p:pic>
        <p:nvPicPr>
          <p:cNvPr id="32" name="Imagen 31">
            <a:extLst>
              <a:ext uri="{FF2B5EF4-FFF2-40B4-BE49-F238E27FC236}">
                <a16:creationId xmlns:a16="http://schemas.microsoft.com/office/drawing/2014/main" id="{3B32BDDB-622D-848A-5982-6E14BEBFB356}"/>
              </a:ext>
            </a:extLst>
          </p:cNvPr>
          <p:cNvPicPr>
            <a:picLocks noChangeAspect="1"/>
          </p:cNvPicPr>
          <p:nvPr/>
        </p:nvPicPr>
        <p:blipFill>
          <a:blip r:embed="rId11"/>
          <a:stretch>
            <a:fillRect/>
          </a:stretch>
        </p:blipFill>
        <p:spPr>
          <a:xfrm>
            <a:off x="4550034" y="2201330"/>
            <a:ext cx="1108293" cy="1158672"/>
          </a:xfrm>
          <a:prstGeom prst="rect">
            <a:avLst/>
          </a:prstGeom>
        </p:spPr>
      </p:pic>
    </p:spTree>
    <p:extLst>
      <p:ext uri="{BB962C8B-B14F-4D97-AF65-F5344CB8AC3E}">
        <p14:creationId xmlns:p14="http://schemas.microsoft.com/office/powerpoint/2010/main" val="1658064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90080"/>
            <a:ext cx="669606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Herramientas para desarrollo del proyecto</a:t>
            </a:r>
          </a:p>
        </p:txBody>
      </p:sp>
      <p:pic>
        <p:nvPicPr>
          <p:cNvPr id="2050" name="Picture 2" descr="Visual Studio Code and VS Code icons and names usage guidelines">
            <a:extLst>
              <a:ext uri="{FF2B5EF4-FFF2-40B4-BE49-F238E27FC236}">
                <a16:creationId xmlns:a16="http://schemas.microsoft.com/office/drawing/2014/main" id="{4B01129E-44D1-CA9A-0A67-B95D25A6C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049" y="2097755"/>
            <a:ext cx="17907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Colab Logo transparent PNG - StickPNG">
            <a:extLst>
              <a:ext uri="{FF2B5EF4-FFF2-40B4-BE49-F238E27FC236}">
                <a16:creationId xmlns:a16="http://schemas.microsoft.com/office/drawing/2014/main" id="{3A699F97-C889-2B8C-880E-8D6218CD7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977" y="2107280"/>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and assets - Hugging Face">
            <a:extLst>
              <a:ext uri="{FF2B5EF4-FFF2-40B4-BE49-F238E27FC236}">
                <a16:creationId xmlns:a16="http://schemas.microsoft.com/office/drawing/2014/main" id="{5D41A689-B844-1D72-A2CA-71BEA97AA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574" y="2097755"/>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stman API Platform Logo PNG vector in SVG, PDF, AI, CDR format">
            <a:extLst>
              <a:ext uri="{FF2B5EF4-FFF2-40B4-BE49-F238E27FC236}">
                <a16:creationId xmlns:a16="http://schemas.microsoft.com/office/drawing/2014/main" id="{883290A3-2A35-3CDD-CEB6-40027BF4C3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0556" y="4165107"/>
            <a:ext cx="179129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732BA9D-4C1A-643B-81FE-B0EC0F571296}"/>
              </a:ext>
            </a:extLst>
          </p:cNvPr>
          <p:cNvPicPr>
            <a:picLocks noChangeAspect="1"/>
          </p:cNvPicPr>
          <p:nvPr/>
        </p:nvPicPr>
        <p:blipFill>
          <a:blip r:embed="rId7"/>
          <a:stretch>
            <a:fillRect/>
          </a:stretch>
        </p:blipFill>
        <p:spPr>
          <a:xfrm>
            <a:off x="6807472" y="4165108"/>
            <a:ext cx="1781175" cy="1685924"/>
          </a:xfrm>
          <a:prstGeom prst="rect">
            <a:avLst/>
          </a:prstGeom>
        </p:spPr>
      </p:pic>
    </p:spTree>
    <p:extLst>
      <p:ext uri="{BB962C8B-B14F-4D97-AF65-F5344CB8AC3E}">
        <p14:creationId xmlns:p14="http://schemas.microsoft.com/office/powerpoint/2010/main" val="413458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907629" y="1214544"/>
            <a:ext cx="4578497"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Paradigma de Programación</a:t>
            </a:r>
          </a:p>
        </p:txBody>
      </p:sp>
      <p:sp>
        <p:nvSpPr>
          <p:cNvPr id="6" name="CuadroTexto 5">
            <a:extLst>
              <a:ext uri="{FF2B5EF4-FFF2-40B4-BE49-F238E27FC236}">
                <a16:creationId xmlns:a16="http://schemas.microsoft.com/office/drawing/2014/main" id="{D12393DC-438C-EE8F-E578-FF6FFFC1004E}"/>
              </a:ext>
            </a:extLst>
          </p:cNvPr>
          <p:cNvSpPr txBox="1"/>
          <p:nvPr/>
        </p:nvSpPr>
        <p:spPr>
          <a:xfrm>
            <a:off x="907629" y="2024483"/>
            <a:ext cx="10455072"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programación orientada a componentes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Component-Oriented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Programming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COP) es un paradigma de programación que se enfoca en la construcción de sistemas de software a través de la composición de componentes reutilizables. En lugar de escribir grandes bloques de código desde cero, los programadores crean sistemas utilizando componentes predefinidos que encapsulan funcionalidades específicas.</a:t>
            </a:r>
          </a:p>
        </p:txBody>
      </p:sp>
    </p:spTree>
    <p:extLst>
      <p:ext uri="{BB962C8B-B14F-4D97-AF65-F5344CB8AC3E}">
        <p14:creationId xmlns:p14="http://schemas.microsoft.com/office/powerpoint/2010/main" val="246328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456929" y="2765674"/>
            <a:ext cx="7816563"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132064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1723970"/>
            <a:ext cx="10106742" cy="830997"/>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el desarrollo del proyecto se planea seguir la metodología de desarrollo XP de ingeniería de software con un paradigma de programación orientada a componentes.</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529078"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3483646"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Desarrollo del Proyecto</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8" name="Imagen 7">
            <a:extLst>
              <a:ext uri="{FF2B5EF4-FFF2-40B4-BE49-F238E27FC236}">
                <a16:creationId xmlns:a16="http://schemas.microsoft.com/office/drawing/2014/main" id="{76C78E3F-BAA7-CFC4-F67C-1166E1ECD516}"/>
              </a:ext>
            </a:extLst>
          </p:cNvPr>
          <p:cNvPicPr>
            <a:picLocks noChangeAspect="1"/>
          </p:cNvPicPr>
          <p:nvPr/>
        </p:nvPicPr>
        <p:blipFill>
          <a:blip r:embed="rId3"/>
          <a:stretch>
            <a:fillRect/>
          </a:stretch>
        </p:blipFill>
        <p:spPr>
          <a:xfrm>
            <a:off x="935948" y="2525629"/>
            <a:ext cx="9984456" cy="3423956"/>
          </a:xfrm>
          <a:prstGeom prst="rect">
            <a:avLst/>
          </a:prstGeom>
        </p:spPr>
      </p:pic>
    </p:spTree>
    <p:extLst>
      <p:ext uri="{BB962C8B-B14F-4D97-AF65-F5344CB8AC3E}">
        <p14:creationId xmlns:p14="http://schemas.microsoft.com/office/powerpoint/2010/main" val="2477088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1558242"/>
            <a:ext cx="10106742" cy="1077218"/>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Un diagrama de componentes sirve para representar la estructura interna de un sistema de software en términos de los componentes que lo componen y las relaciones entre ellos. Este tipo de diagrama es útil para entender la arquitectura de un sistema, mostrando cómo los diferentes componentes del software se organizan y trabajan juntos para lograr los objetivos del sistema.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529078"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5670142"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Diagrama de Componentes del Sistema</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7" name="Imagen 6">
            <a:extLst>
              <a:ext uri="{FF2B5EF4-FFF2-40B4-BE49-F238E27FC236}">
                <a16:creationId xmlns:a16="http://schemas.microsoft.com/office/drawing/2014/main" id="{6096A341-018D-8261-8BC5-01D9106ECE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7839" y="2726648"/>
            <a:ext cx="5993434" cy="3501289"/>
          </a:xfrm>
          <a:prstGeom prst="rect">
            <a:avLst/>
          </a:prstGeom>
          <a:noFill/>
          <a:ln>
            <a:noFill/>
          </a:ln>
        </p:spPr>
      </p:pic>
    </p:spTree>
    <p:extLst>
      <p:ext uri="{BB962C8B-B14F-4D97-AF65-F5344CB8AC3E}">
        <p14:creationId xmlns:p14="http://schemas.microsoft.com/office/powerpoint/2010/main" val="415041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04297" y="3075057"/>
            <a:ext cx="5452134"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39975011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1558242"/>
            <a:ext cx="10106742" cy="830997"/>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Como Planificación se presenta el siguiente cronograma y se estima que el tiempo requerido para el desarrollo del proyecto será de 20 semanas, también se utilizará el Diagrama de Gantt para organizar y ejecutar el cronograma de manera eficiente a continuación mostrado.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529078"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3837910"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Planificación del Proyecto</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8" name="Imagen 7">
            <a:extLst>
              <a:ext uri="{FF2B5EF4-FFF2-40B4-BE49-F238E27FC236}">
                <a16:creationId xmlns:a16="http://schemas.microsoft.com/office/drawing/2014/main" id="{94298721-3533-C3C8-52FE-9D017F355D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4400" y="2548544"/>
            <a:ext cx="6379296" cy="4102785"/>
          </a:xfrm>
          <a:prstGeom prst="rect">
            <a:avLst/>
          </a:prstGeom>
          <a:noFill/>
          <a:ln>
            <a:noFill/>
          </a:ln>
        </p:spPr>
      </p:pic>
    </p:spTree>
    <p:extLst>
      <p:ext uri="{BB962C8B-B14F-4D97-AF65-F5344CB8AC3E}">
        <p14:creationId xmlns:p14="http://schemas.microsoft.com/office/powerpoint/2010/main" val="71489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256019" y="2894271"/>
            <a:ext cx="5748690"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661568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47307" y="993238"/>
            <a:ext cx="6878806" cy="430887"/>
          </a:xfrm>
          <a:prstGeom prst="rect">
            <a:avLst/>
          </a:prstGeom>
          <a:noFill/>
        </p:spPr>
        <p:txBody>
          <a:bodyPr wrap="none" rtlCol="0">
            <a:spAutoFit/>
          </a:bodyPr>
          <a:lstStyle/>
          <a:p>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Entrenamiento, Validación y Prueba</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24967A98-BF89-B4F9-90D9-4408979CEC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8940" y="1526731"/>
            <a:ext cx="2707284" cy="4963857"/>
          </a:xfrm>
          <a:prstGeom prst="rect">
            <a:avLst/>
          </a:prstGeom>
          <a:noFill/>
          <a:ln>
            <a:noFill/>
          </a:ln>
        </p:spPr>
      </p:pic>
    </p:spTree>
    <p:extLst>
      <p:ext uri="{BB962C8B-B14F-4D97-AF65-F5344CB8AC3E}">
        <p14:creationId xmlns:p14="http://schemas.microsoft.com/office/powerpoint/2010/main" val="238995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47307" y="993238"/>
            <a:ext cx="403668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Características del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1149310" y="1558242"/>
            <a:ext cx="10106742" cy="4524315"/>
          </a:xfrm>
          <a:prstGeom prst="rect">
            <a:avLst/>
          </a:prstGeom>
          <a:noFill/>
        </p:spPr>
        <p:txBody>
          <a:bodyPr wrap="square" rtlCol="0">
            <a:spAutoFit/>
          </a:bodyPr>
          <a:lstStyle/>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Estilos CSS asociados: </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Cada etiqueta HTML en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estar acompañada de los estilos CSS asociados. Estos estilos podrían incluir propiedades como color, tamaño de fuente, márgenes, rellenos, etc.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Variabilidad y diversidad:</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importante que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contenga una amplia variedad de etiquetas HTML con diferentes atributos y estilos CSS asociados. Esto ayudará al modelo a aprender patrones generales y a generalizar mejor en datos nuevos.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Datos de entrada y salida emparejados: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tener datos emparejados de entrada y salida. La entrada serían las etiquetas HTML y sus atributos, mientras que la salida serían los estilos CSS correspondientes.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Datos etiquetados de forma adecuada:</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Cada ejemplo en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estar correctamente etiquetado para que el modelo pueda aprender de manera supervisada. Esto significa que cada entrada debe estar asociada con la salida esperada.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Datos de calidad:</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crucial que los datos en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estén limpios y sean de alta calidad. Esto significa que no deben contener errores o anomalías que puedan afectar negativamente el entrenamiento del modelo. </a:t>
            </a:r>
          </a:p>
          <a:p>
            <a:pPr marL="285750" indent="-285750">
              <a:buFont typeface="Arial" panose="020B0604020202020204" pitchFamily="34" charset="0"/>
              <a:buChar char="•"/>
            </a:pP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Tamaño del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adecuado:</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debe ser lo suficientemente grande como para proporcionar suficientes ejemplos de entrenamiento y validación. Un tamaño de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adecuado puede ayudar a prevenir el sobreajuste y mejorar el rendimiento del modelo.</a:t>
            </a:r>
          </a:p>
        </p:txBody>
      </p:sp>
    </p:spTree>
    <p:extLst>
      <p:ext uri="{BB962C8B-B14F-4D97-AF65-F5344CB8AC3E}">
        <p14:creationId xmlns:p14="http://schemas.microsoft.com/office/powerpoint/2010/main" val="166432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199915"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Recolección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386564"/>
            <a:ext cx="10106742" cy="1569660"/>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El proceso de recolección de datos se abordó de tal manera que se pueda recolectar una gran cantidad de datos,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precisa de código CSS principalmente como de código HTML. Para esto se utilizó diversos generadores CSS automatizados que generan estilos estándar, bajo las reglas de la sintaxis del código CSS, también se utilizó varios repositorios de código abierto.</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Algunos de los generadores que se utilizó son:</a:t>
            </a:r>
          </a:p>
        </p:txBody>
      </p:sp>
      <p:pic>
        <p:nvPicPr>
          <p:cNvPr id="3073" name="Imagen 1">
            <a:extLst>
              <a:ext uri="{FF2B5EF4-FFF2-40B4-BE49-F238E27FC236}">
                <a16:creationId xmlns:a16="http://schemas.microsoft.com/office/drawing/2014/main" id="{229A4799-B933-15F0-1776-56E09FB02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60" y="3768509"/>
            <a:ext cx="3199915" cy="19931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5D707145-F86E-A0DB-9666-D469ABF4CCF5}"/>
              </a:ext>
            </a:extLst>
          </p:cNvPr>
          <p:cNvPicPr>
            <a:picLocks noChangeAspect="1"/>
          </p:cNvPicPr>
          <p:nvPr/>
        </p:nvPicPr>
        <p:blipFill>
          <a:blip r:embed="rId4"/>
          <a:stretch>
            <a:fillRect/>
          </a:stretch>
        </p:blipFill>
        <p:spPr>
          <a:xfrm>
            <a:off x="4130801" y="3763742"/>
            <a:ext cx="3087368" cy="1993105"/>
          </a:xfrm>
          <a:prstGeom prst="rect">
            <a:avLst/>
          </a:prstGeom>
        </p:spPr>
      </p:pic>
      <p:pic>
        <p:nvPicPr>
          <p:cNvPr id="10" name="Imagen 9">
            <a:extLst>
              <a:ext uri="{FF2B5EF4-FFF2-40B4-BE49-F238E27FC236}">
                <a16:creationId xmlns:a16="http://schemas.microsoft.com/office/drawing/2014/main" id="{C31EF784-BE5D-DF47-0C14-1FAEE3F0FBEE}"/>
              </a:ext>
            </a:extLst>
          </p:cNvPr>
          <p:cNvPicPr>
            <a:picLocks noChangeAspect="1"/>
          </p:cNvPicPr>
          <p:nvPr/>
        </p:nvPicPr>
        <p:blipFill>
          <a:blip r:embed="rId5"/>
          <a:stretch>
            <a:fillRect/>
          </a:stretch>
        </p:blipFill>
        <p:spPr>
          <a:xfrm>
            <a:off x="7637712" y="3763742"/>
            <a:ext cx="3022235" cy="1993104"/>
          </a:xfrm>
          <a:prstGeom prst="rect">
            <a:avLst/>
          </a:prstGeom>
        </p:spPr>
      </p:pic>
      <p:sp>
        <p:nvSpPr>
          <p:cNvPr id="11" name="CuadroTexto 10">
            <a:extLst>
              <a:ext uri="{FF2B5EF4-FFF2-40B4-BE49-F238E27FC236}">
                <a16:creationId xmlns:a16="http://schemas.microsoft.com/office/drawing/2014/main" id="{89524748-AAE2-5586-214F-78C973C94EAB}"/>
              </a:ext>
            </a:extLst>
          </p:cNvPr>
          <p:cNvSpPr txBox="1"/>
          <p:nvPr/>
        </p:nvSpPr>
        <p:spPr>
          <a:xfrm>
            <a:off x="1003274" y="3296636"/>
            <a:ext cx="2241485" cy="338554"/>
          </a:xfrm>
          <a:prstGeom prst="rect">
            <a:avLst/>
          </a:prstGeom>
          <a:noFill/>
        </p:spPr>
        <p:txBody>
          <a:bodyPr wrap="square" rtlCol="0">
            <a:spAutoFit/>
          </a:bodyPr>
          <a:lstStyle/>
          <a:p>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Grid</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CBE6B84-6907-C260-D2A6-93483B09FD1A}"/>
              </a:ext>
            </a:extLst>
          </p:cNvPr>
          <p:cNvSpPr txBox="1"/>
          <p:nvPr/>
        </p:nvSpPr>
        <p:spPr>
          <a:xfrm>
            <a:off x="4458343" y="3094258"/>
            <a:ext cx="2664427" cy="584775"/>
          </a:xfrm>
          <a:prstGeom prst="rect">
            <a:avLst/>
          </a:prstGeom>
          <a:noFill/>
        </p:spPr>
        <p:txBody>
          <a:bodyPr wrap="square" rtlCol="0">
            <a:spAutoFit/>
          </a:bodyPr>
          <a:lstStyle/>
          <a:p>
            <a:pPr algn="ct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Ultimate 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Gradient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214A78B4-F34F-3EF9-543C-B36F6C77AFB6}"/>
              </a:ext>
            </a:extLst>
          </p:cNvPr>
          <p:cNvSpPr txBox="1"/>
          <p:nvPr/>
        </p:nvSpPr>
        <p:spPr>
          <a:xfrm>
            <a:off x="7836443" y="3278284"/>
            <a:ext cx="2664427" cy="338554"/>
          </a:xfrm>
          <a:prstGeom prst="rect">
            <a:avLst/>
          </a:prstGeom>
          <a:noFill/>
        </p:spPr>
        <p:txBody>
          <a:bodyPr wrap="square" rtlCol="0">
            <a:spAutoFit/>
          </a:bodyPr>
          <a:lstStyle/>
          <a:p>
            <a:pPr algn="ct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Code</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Generators</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292950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199915"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Recolección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CuadroTexto 10">
            <a:extLst>
              <a:ext uri="{FF2B5EF4-FFF2-40B4-BE49-F238E27FC236}">
                <a16:creationId xmlns:a16="http://schemas.microsoft.com/office/drawing/2014/main" id="{89524748-AAE2-5586-214F-78C973C94EAB}"/>
              </a:ext>
            </a:extLst>
          </p:cNvPr>
          <p:cNvSpPr txBox="1"/>
          <p:nvPr/>
        </p:nvSpPr>
        <p:spPr>
          <a:xfrm>
            <a:off x="2569228" y="2155419"/>
            <a:ext cx="2241485" cy="584775"/>
          </a:xfrm>
          <a:prstGeom prst="rect">
            <a:avLst/>
          </a:prstGeom>
          <a:noFill/>
        </p:spPr>
        <p:txBody>
          <a:bodyPr wrap="square" rtlCol="0">
            <a:spAutoFit/>
          </a:bodyPr>
          <a:lstStyle/>
          <a:p>
            <a:pPr algn="ct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The</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Ultimate CSS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Generator</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CBE6B84-6907-C260-D2A6-93483B09FD1A}"/>
              </a:ext>
            </a:extLst>
          </p:cNvPr>
          <p:cNvSpPr txBox="1"/>
          <p:nvPr/>
        </p:nvSpPr>
        <p:spPr>
          <a:xfrm>
            <a:off x="6452542" y="2254124"/>
            <a:ext cx="2664427" cy="338554"/>
          </a:xfrm>
          <a:prstGeom prst="rect">
            <a:avLst/>
          </a:prstGeom>
          <a:noFill/>
        </p:spPr>
        <p:txBody>
          <a:bodyPr wrap="square" rtlCol="0">
            <a:spAutoFit/>
          </a:bodyPr>
          <a:lstStyle/>
          <a:p>
            <a:pPr algn="ct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EnjoyCSS</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6FABBFFE-572B-18DA-7FA7-425F9662F762}"/>
              </a:ext>
            </a:extLst>
          </p:cNvPr>
          <p:cNvPicPr>
            <a:picLocks noChangeAspect="1"/>
          </p:cNvPicPr>
          <p:nvPr/>
        </p:nvPicPr>
        <p:blipFill>
          <a:blip r:embed="rId3"/>
          <a:stretch>
            <a:fillRect/>
          </a:stretch>
        </p:blipFill>
        <p:spPr>
          <a:xfrm>
            <a:off x="2299018" y="2815013"/>
            <a:ext cx="2978194" cy="1975623"/>
          </a:xfrm>
          <a:prstGeom prst="rect">
            <a:avLst/>
          </a:prstGeom>
        </p:spPr>
      </p:pic>
      <p:pic>
        <p:nvPicPr>
          <p:cNvPr id="14" name="Imagen 13">
            <a:extLst>
              <a:ext uri="{FF2B5EF4-FFF2-40B4-BE49-F238E27FC236}">
                <a16:creationId xmlns:a16="http://schemas.microsoft.com/office/drawing/2014/main" id="{D149806C-E402-FC96-101D-5573C0FD11AA}"/>
              </a:ext>
            </a:extLst>
          </p:cNvPr>
          <p:cNvPicPr>
            <a:picLocks noChangeAspect="1"/>
          </p:cNvPicPr>
          <p:nvPr/>
        </p:nvPicPr>
        <p:blipFill>
          <a:blip r:embed="rId4"/>
          <a:stretch>
            <a:fillRect/>
          </a:stretch>
        </p:blipFill>
        <p:spPr>
          <a:xfrm>
            <a:off x="6224015" y="2815013"/>
            <a:ext cx="3022235" cy="1973113"/>
          </a:xfrm>
          <a:prstGeom prst="rect">
            <a:avLst/>
          </a:prstGeom>
        </p:spPr>
      </p:pic>
    </p:spTree>
    <p:extLst>
      <p:ext uri="{BB962C8B-B14F-4D97-AF65-F5344CB8AC3E}">
        <p14:creationId xmlns:p14="http://schemas.microsoft.com/office/powerpoint/2010/main" val="296269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568606"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Procesamiento</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341398"/>
            <a:ext cx="10106742" cy="2554545"/>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nuestro caso específico para que el modelo pueda reconocer patrones optamos por etiquetar los datos en dos tipos diferentes que a su vez están relacionados mediante objetos en un archivo JSON en donde se implementó un array o lista llamada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que contiene objetos que a su vez contienen dos etiquetas las cuales son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(para el estilo o código CSS) y “selector” (para definir el selector de la etiqueta HTML a la que se aplicara los estilos) ambos están relacionados, al proporcionar al modelo ejemplos de entrada (en el selector) con sus correspondientes salidas deseadas (en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el modelo entenderá su relación implícita a la hora de realizar el entrenamiento mediante el aprendizaje supervisado, por esta razón es que se utilizó la técnica de etiquetado para el procesamiento de los datos en donde nuestras etiquetas son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style</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y “selector”.</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EBA4FF90-BDC5-9D59-2166-90234913203E}"/>
              </a:ext>
            </a:extLst>
          </p:cNvPr>
          <p:cNvPicPr>
            <a:picLocks noChangeAspect="1"/>
          </p:cNvPicPr>
          <p:nvPr/>
        </p:nvPicPr>
        <p:blipFill>
          <a:blip r:embed="rId3"/>
          <a:stretch>
            <a:fillRect/>
          </a:stretch>
        </p:blipFill>
        <p:spPr>
          <a:xfrm>
            <a:off x="2059972" y="3895943"/>
            <a:ext cx="7823365" cy="2594645"/>
          </a:xfrm>
          <a:prstGeom prst="rect">
            <a:avLst/>
          </a:prstGeom>
        </p:spPr>
      </p:pic>
    </p:spTree>
    <p:extLst>
      <p:ext uri="{BB962C8B-B14F-4D97-AF65-F5344CB8AC3E}">
        <p14:creationId xmlns:p14="http://schemas.microsoft.com/office/powerpoint/2010/main" val="171277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414529"/>
            <a:ext cx="9708107"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División en conjunto de datos de entrenamiento, validación y prueba</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2085563"/>
            <a:ext cx="10106742" cy="2308324"/>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el entrenamiento de nuestro Modelo Generador de Código CSS, es crucial estructurar adecuadamente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Para ello, dividiremos el conjunto de datos en tres archivos de tipo JSON los cuales son :</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STYLES.json</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Entrenamiento</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 Train)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VALIDATION.json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Validación)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TEST.json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Prueba)</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10400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327846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Desarrollo del Modelo</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819195"/>
            <a:ext cx="10106742" cy="338554"/>
          </a:xfrm>
          <a:prstGeom prst="rect">
            <a:avLst/>
          </a:prstGeom>
          <a:noFill/>
        </p:spPr>
        <p:txBody>
          <a:bodyPr wrap="square" rtlCol="0">
            <a:spAutoFit/>
          </a:bodyPr>
          <a:lstStyle/>
          <a:p>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Preparando el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002E867-FEE3-FFD1-F1DA-F7745F687361}"/>
              </a:ext>
            </a:extLst>
          </p:cNvPr>
          <p:cNvPicPr>
            <a:picLocks noChangeAspect="1"/>
          </p:cNvPicPr>
          <p:nvPr/>
        </p:nvPicPr>
        <p:blipFill>
          <a:blip r:embed="rId3"/>
          <a:stretch>
            <a:fillRect/>
          </a:stretch>
        </p:blipFill>
        <p:spPr>
          <a:xfrm>
            <a:off x="1674865" y="2584061"/>
            <a:ext cx="8565539" cy="2810758"/>
          </a:xfrm>
          <a:prstGeom prst="rect">
            <a:avLst/>
          </a:prstGeom>
        </p:spPr>
      </p:pic>
    </p:spTree>
    <p:extLst>
      <p:ext uri="{BB962C8B-B14F-4D97-AF65-F5344CB8AC3E}">
        <p14:creationId xmlns:p14="http://schemas.microsoft.com/office/powerpoint/2010/main" val="408372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1019702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Modelo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Pre-entrenado</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-2 XL usando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GPT2Model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E6B33305-1EA2-6EBF-12B3-7AC91847650F}"/>
              </a:ext>
            </a:extLst>
          </p:cNvPr>
          <p:cNvPicPr>
            <a:picLocks noChangeAspect="1"/>
          </p:cNvPicPr>
          <p:nvPr/>
        </p:nvPicPr>
        <p:blipFill>
          <a:blip r:embed="rId3"/>
          <a:stretch>
            <a:fillRect/>
          </a:stretch>
        </p:blipFill>
        <p:spPr>
          <a:xfrm>
            <a:off x="3160059" y="1954371"/>
            <a:ext cx="5635044" cy="773437"/>
          </a:xfrm>
          <a:prstGeom prst="rect">
            <a:avLst/>
          </a:prstGeom>
        </p:spPr>
      </p:pic>
      <p:sp>
        <p:nvSpPr>
          <p:cNvPr id="10" name="CuadroTexto 9">
            <a:extLst>
              <a:ext uri="{FF2B5EF4-FFF2-40B4-BE49-F238E27FC236}">
                <a16:creationId xmlns:a16="http://schemas.microsoft.com/office/drawing/2014/main" id="{A3DCA8D3-7272-BA93-B6F7-F743F9728493}"/>
              </a:ext>
            </a:extLst>
          </p:cNvPr>
          <p:cNvSpPr txBox="1"/>
          <p:nvPr/>
        </p:nvSpPr>
        <p:spPr>
          <a:xfrm>
            <a:off x="820517" y="3188557"/>
            <a:ext cx="1044709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Tokenizador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GPT2Tokenizer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para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Tokenizacion</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1" name="Imagen 10">
            <a:extLst>
              <a:ext uri="{FF2B5EF4-FFF2-40B4-BE49-F238E27FC236}">
                <a16:creationId xmlns:a16="http://schemas.microsoft.com/office/drawing/2014/main" id="{98CAE596-E29A-ADEA-38AD-5A5061B1C0E2}"/>
              </a:ext>
            </a:extLst>
          </p:cNvPr>
          <p:cNvPicPr>
            <a:picLocks noChangeAspect="1"/>
          </p:cNvPicPr>
          <p:nvPr/>
        </p:nvPicPr>
        <p:blipFill>
          <a:blip r:embed="rId4"/>
          <a:stretch>
            <a:fillRect/>
          </a:stretch>
        </p:blipFill>
        <p:spPr>
          <a:xfrm>
            <a:off x="1652712" y="3972842"/>
            <a:ext cx="9140423" cy="1557287"/>
          </a:xfrm>
          <a:prstGeom prst="rect">
            <a:avLst/>
          </a:prstGeom>
        </p:spPr>
      </p:pic>
    </p:spTree>
    <p:extLst>
      <p:ext uri="{BB962C8B-B14F-4D97-AF65-F5344CB8AC3E}">
        <p14:creationId xmlns:p14="http://schemas.microsoft.com/office/powerpoint/2010/main" val="229610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5751</TotalTime>
  <Words>9720</Words>
  <Application>Microsoft Office PowerPoint</Application>
  <PresentationFormat>Panorámica</PresentationFormat>
  <Paragraphs>774</Paragraphs>
  <Slides>112</Slides>
  <Notes>25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112</vt:i4>
      </vt:variant>
    </vt:vector>
  </HeadingPairs>
  <TitlesOfParts>
    <vt:vector size="121" baseType="lpstr">
      <vt:lpstr>Arial</vt:lpstr>
      <vt:lpstr>Calibri</vt:lpstr>
      <vt:lpstr>Calibri Light</vt:lpstr>
      <vt:lpstr>Open Sans</vt:lpstr>
      <vt:lpstr>Open Sans SemiBold</vt:lpstr>
      <vt:lpstr>Raleway Black</vt:lpstr>
      <vt:lpstr>Raleway Thin</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 tumiri huanca</dc:creator>
  <cp:lastModifiedBy>alex tumiri huanca</cp:lastModifiedBy>
  <cp:revision>62</cp:revision>
  <dcterms:created xsi:type="dcterms:W3CDTF">2023-06-21T15:58:36Z</dcterms:created>
  <dcterms:modified xsi:type="dcterms:W3CDTF">2024-06-07T13:51:21Z</dcterms:modified>
</cp:coreProperties>
</file>